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318" r:id="rId2"/>
    <p:sldId id="257" r:id="rId3"/>
    <p:sldId id="319" r:id="rId4"/>
    <p:sldId id="320" r:id="rId5"/>
    <p:sldId id="322" r:id="rId6"/>
    <p:sldId id="259" r:id="rId7"/>
    <p:sldId id="323" r:id="rId8"/>
    <p:sldId id="261" r:id="rId9"/>
    <p:sldId id="324" r:id="rId10"/>
    <p:sldId id="262" r:id="rId11"/>
    <p:sldId id="325" r:id="rId12"/>
    <p:sldId id="351" r:id="rId13"/>
    <p:sldId id="326" r:id="rId14"/>
    <p:sldId id="352" r:id="rId15"/>
    <p:sldId id="327" r:id="rId16"/>
    <p:sldId id="353" r:id="rId17"/>
    <p:sldId id="328" r:id="rId18"/>
    <p:sldId id="354" r:id="rId19"/>
    <p:sldId id="329" r:id="rId20"/>
    <p:sldId id="355" r:id="rId21"/>
    <p:sldId id="330" r:id="rId22"/>
    <p:sldId id="356" r:id="rId23"/>
    <p:sldId id="332" r:id="rId24"/>
    <p:sldId id="357" r:id="rId25"/>
    <p:sldId id="331" r:id="rId26"/>
    <p:sldId id="358" r:id="rId27"/>
    <p:sldId id="333" r:id="rId28"/>
    <p:sldId id="359" r:id="rId29"/>
    <p:sldId id="334" r:id="rId30"/>
    <p:sldId id="360" r:id="rId31"/>
    <p:sldId id="335" r:id="rId32"/>
    <p:sldId id="361" r:id="rId33"/>
    <p:sldId id="336" r:id="rId34"/>
    <p:sldId id="362" r:id="rId35"/>
    <p:sldId id="337" r:id="rId36"/>
    <p:sldId id="363" r:id="rId37"/>
    <p:sldId id="338" r:id="rId38"/>
    <p:sldId id="364" r:id="rId39"/>
    <p:sldId id="339" r:id="rId40"/>
    <p:sldId id="365" r:id="rId41"/>
    <p:sldId id="340" r:id="rId42"/>
    <p:sldId id="366" r:id="rId43"/>
    <p:sldId id="341" r:id="rId44"/>
    <p:sldId id="367" r:id="rId45"/>
    <p:sldId id="342" r:id="rId46"/>
    <p:sldId id="368" r:id="rId47"/>
    <p:sldId id="343" r:id="rId48"/>
    <p:sldId id="369" r:id="rId49"/>
    <p:sldId id="344" r:id="rId50"/>
    <p:sldId id="370" r:id="rId51"/>
    <p:sldId id="345" r:id="rId52"/>
    <p:sldId id="371" r:id="rId53"/>
    <p:sldId id="346" r:id="rId54"/>
    <p:sldId id="372" r:id="rId55"/>
    <p:sldId id="347" r:id="rId56"/>
    <p:sldId id="373" r:id="rId57"/>
    <p:sldId id="348" r:id="rId58"/>
    <p:sldId id="374" r:id="rId59"/>
    <p:sldId id="349" r:id="rId60"/>
    <p:sldId id="375" r:id="rId61"/>
    <p:sldId id="350" r:id="rId62"/>
    <p:sldId id="376" r:id="rId6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031" autoAdjust="0"/>
  </p:normalViewPr>
  <p:slideViewPr>
    <p:cSldViewPr>
      <p:cViewPr varScale="1">
        <p:scale>
          <a:sx n="67" d="100"/>
          <a:sy n="67" d="100"/>
        </p:scale>
        <p:origin x="-58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890EA306-1308-482C-994B-B7DEB6CA962A}" type="datetimeFigureOut">
              <a:rPr lang="en-US"/>
              <a:pPr>
                <a:defRPr/>
              </a:pPr>
              <a:t>5/23/2014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CB60B59B-64B9-4D82-A18F-DDBA4278C34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7CCBD50-4296-466B-A8B5-212AD3023571}" type="slidenum">
              <a:rPr lang="en-US"/>
              <a:pPr fontAlgn="base">
                <a:spcBef>
                  <a:spcPct val="0"/>
                </a:spcBef>
                <a:spcAft>
                  <a:spcPct val="0"/>
                </a:spcAft>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4D6CEE7-F3FB-493D-9EEF-2961DD752DAE}" type="slidenum">
              <a:rPr lang="en-US"/>
              <a:pPr fontAlgn="base">
                <a:spcBef>
                  <a:spcPct val="0"/>
                </a:spcBef>
                <a:spcAft>
                  <a:spcPct val="0"/>
                </a:spcAft>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12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2F8EC02-C8C2-4EC5-ACAA-A01663A622DB}" type="slidenum">
              <a:rPr lang="en-US"/>
              <a:pPr fontAlgn="base">
                <a:spcBef>
                  <a:spcPct val="0"/>
                </a:spcBef>
                <a:spcAft>
                  <a:spcPct val="0"/>
                </a:spcAft>
              </a:pPr>
              <a:t>35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402EB2C-F626-4224-9C66-07B0ABC1DB36}" type="datetimeFigureOut">
              <a:rPr lang="en-US"/>
              <a:pPr>
                <a:defRPr/>
              </a:pPr>
              <a:t>5/23/2014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D8A60B-B453-4AF2-8962-A6F481B3EFE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CC23CD5-3766-476B-9B44-5DA702068AC1}" type="datetimeFigureOut">
              <a:rPr lang="en-US"/>
              <a:pPr>
                <a:defRPr/>
              </a:pPr>
              <a:t>5/23/2014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D1C4B5F-1D5E-4261-BD6C-208FFEBB65E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5B5E864-58E6-4471-AE6F-01F7B0E0FDDA}" type="datetimeFigureOut">
              <a:rPr lang="en-US"/>
              <a:pPr>
                <a:defRPr/>
              </a:pPr>
              <a:t>5/23/2014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72E9CF6-0CE5-4B11-AD63-048D1ADB8BB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2EC4BEE-C2C0-46FD-945D-657B6802247B}" type="datetimeFigureOut">
              <a:rPr lang="en-US"/>
              <a:pPr>
                <a:defRPr/>
              </a:pPr>
              <a:t>5/23/2014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E58703C-35A2-4A7F-9673-3C7E3EC1306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D2473D3-6A3B-4CC1-9417-2CC847910F3C}" type="datetimeFigureOut">
              <a:rPr lang="en-US"/>
              <a:pPr>
                <a:defRPr/>
              </a:pPr>
              <a:t>5/23/2014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596DAD-80CE-4B5C-8018-E3FAB2FFFBC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6C5504E-9F0B-41A0-A45A-0DD4DA0473B7}" type="datetimeFigureOut">
              <a:rPr lang="en-US"/>
              <a:pPr>
                <a:defRPr/>
              </a:pPr>
              <a:t>5/23/2014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3823F0D-AF96-4357-AD52-E74F82E87C0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6000239-2226-4614-ABE3-E57E4E6E0A1B}" type="datetimeFigureOut">
              <a:rPr lang="en-US"/>
              <a:pPr>
                <a:defRPr/>
              </a:pPr>
              <a:t>5/23/2014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1A5EC75-098B-4E97-86A7-77E9EC96469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1A91C7E-2EAF-4BB3-BA7E-21E41D7871CD}" type="datetimeFigureOut">
              <a:rPr lang="en-US"/>
              <a:pPr>
                <a:defRPr/>
              </a:pPr>
              <a:t>5/23/2014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4A8DE45-C344-4032-8FF2-494941834C1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3E2AF6B-26E9-456B-9AB5-F5012DCD4E07}" type="datetimeFigureOut">
              <a:rPr lang="en-US"/>
              <a:pPr>
                <a:defRPr/>
              </a:pPr>
              <a:t>5/23/2014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B6BB7F0-3AD0-4DAC-923B-10710EA9974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2948593-C7F1-4267-9D4B-9B527DB0F28B}" type="datetimeFigureOut">
              <a:rPr lang="en-US"/>
              <a:pPr>
                <a:defRPr/>
              </a:pPr>
              <a:t>5/23/2014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3F57FB5-AB4C-433A-8DC2-7E5EB00CF4B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B2C2CAA-C0DB-46B0-995A-55FA32B46F10}" type="datetimeFigureOut">
              <a:rPr lang="en-US"/>
              <a:pPr>
                <a:defRPr/>
              </a:pPr>
              <a:t>5/23/2014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FD4E13E-C02D-4A24-B62C-167D0861173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452C21A4-85E8-4F7F-BBC4-8FC821F34488}" type="datetimeFigureOut">
              <a:rPr lang="en-US"/>
              <a:pPr>
                <a:defRPr/>
              </a:pPr>
              <a:t>5/23/2014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E4025A37-D655-4F34-96BF-C01CD9DAFC4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image" Target="../media/image45.jpeg"/><Relationship Id="rId1" Type="http://schemas.openxmlformats.org/officeDocument/2006/relationships/slideLayout" Target="../slideLayouts/slideLayout1.xml"/><Relationship Id="rId6" Type="http://schemas.openxmlformats.org/officeDocument/2006/relationships/image" Target="../media/image49.jpeg"/><Relationship Id="rId5" Type="http://schemas.openxmlformats.org/officeDocument/2006/relationships/image" Target="../media/image48.jpeg"/><Relationship Id="rId10" Type="http://schemas.openxmlformats.org/officeDocument/2006/relationships/image" Target="../media/image53.jpeg"/><Relationship Id="rId4" Type="http://schemas.openxmlformats.org/officeDocument/2006/relationships/image" Target="../media/image47.jpeg"/><Relationship Id="rId9" Type="http://schemas.openxmlformats.org/officeDocument/2006/relationships/image" Target="../media/image5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55.jpeg"/><Relationship Id="rId7" Type="http://schemas.openxmlformats.org/officeDocument/2006/relationships/image" Target="../media/image59.jpeg"/><Relationship Id="rId2" Type="http://schemas.openxmlformats.org/officeDocument/2006/relationships/image" Target="../media/image54.jpeg"/><Relationship Id="rId1" Type="http://schemas.openxmlformats.org/officeDocument/2006/relationships/slideLayout" Target="../slideLayouts/slideLayout1.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 Id="rId9" Type="http://schemas.openxmlformats.org/officeDocument/2006/relationships/image" Target="../media/image6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image" Target="../media/image63.jpeg"/><Relationship Id="rId7" Type="http://schemas.openxmlformats.org/officeDocument/2006/relationships/image" Target="../media/image67.jpeg"/><Relationship Id="rId2" Type="http://schemas.openxmlformats.org/officeDocument/2006/relationships/image" Target="../media/image62.jpeg"/><Relationship Id="rId1" Type="http://schemas.openxmlformats.org/officeDocument/2006/relationships/slideLayout" Target="../slideLayouts/slideLayout7.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75.jpeg"/><Relationship Id="rId3" Type="http://schemas.openxmlformats.org/officeDocument/2006/relationships/image" Target="../media/image70.jpeg"/><Relationship Id="rId7" Type="http://schemas.openxmlformats.org/officeDocument/2006/relationships/image" Target="../media/image74.jpeg"/><Relationship Id="rId2" Type="http://schemas.openxmlformats.org/officeDocument/2006/relationships/image" Target="../media/image69.jpeg"/><Relationship Id="rId1" Type="http://schemas.openxmlformats.org/officeDocument/2006/relationships/slideLayout" Target="../slideLayouts/slideLayout1.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82.jpeg"/><Relationship Id="rId3" Type="http://schemas.openxmlformats.org/officeDocument/2006/relationships/image" Target="../media/image77.jpeg"/><Relationship Id="rId7" Type="http://schemas.openxmlformats.org/officeDocument/2006/relationships/image" Target="../media/image81.jpeg"/><Relationship Id="rId2" Type="http://schemas.openxmlformats.org/officeDocument/2006/relationships/image" Target="../media/image76.jpeg"/><Relationship Id="rId1" Type="http://schemas.openxmlformats.org/officeDocument/2006/relationships/slideLayout" Target="../slideLayouts/slideLayout1.xml"/><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4.jpeg"/><Relationship Id="rId7" Type="http://schemas.openxmlformats.org/officeDocument/2006/relationships/image" Target="../media/image88.jpeg"/><Relationship Id="rId2" Type="http://schemas.openxmlformats.org/officeDocument/2006/relationships/image" Target="../media/image83.jpeg"/><Relationship Id="rId1" Type="http://schemas.openxmlformats.org/officeDocument/2006/relationships/slideLayout" Target="../slideLayouts/slideLayout7.xml"/><Relationship Id="rId6" Type="http://schemas.openxmlformats.org/officeDocument/2006/relationships/image" Target="../media/image87.jpeg"/><Relationship Id="rId5" Type="http://schemas.openxmlformats.org/officeDocument/2006/relationships/image" Target="../media/image86.jpeg"/><Relationship Id="rId4" Type="http://schemas.openxmlformats.org/officeDocument/2006/relationships/image" Target="../media/image8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95.jpeg"/><Relationship Id="rId3" Type="http://schemas.openxmlformats.org/officeDocument/2006/relationships/image" Target="../media/image90.jpeg"/><Relationship Id="rId7" Type="http://schemas.openxmlformats.org/officeDocument/2006/relationships/image" Target="../media/image94.jpeg"/><Relationship Id="rId2" Type="http://schemas.openxmlformats.org/officeDocument/2006/relationships/image" Target="../media/image89.jpeg"/><Relationship Id="rId1" Type="http://schemas.openxmlformats.org/officeDocument/2006/relationships/slideLayout" Target="../slideLayouts/slideLayout1.xml"/><Relationship Id="rId6" Type="http://schemas.openxmlformats.org/officeDocument/2006/relationships/image" Target="../media/image93.jpeg"/><Relationship Id="rId5" Type="http://schemas.openxmlformats.org/officeDocument/2006/relationships/image" Target="../media/image92.jpeg"/><Relationship Id="rId4" Type="http://schemas.openxmlformats.org/officeDocument/2006/relationships/image" Target="../media/image9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102.jpeg"/><Relationship Id="rId3" Type="http://schemas.openxmlformats.org/officeDocument/2006/relationships/image" Target="../media/image97.jpeg"/><Relationship Id="rId7" Type="http://schemas.openxmlformats.org/officeDocument/2006/relationships/image" Target="../media/image101.jpeg"/><Relationship Id="rId2" Type="http://schemas.openxmlformats.org/officeDocument/2006/relationships/image" Target="../media/image96.jpeg"/><Relationship Id="rId1" Type="http://schemas.openxmlformats.org/officeDocument/2006/relationships/slideLayout" Target="../slideLayouts/slideLayout1.xml"/><Relationship Id="rId6" Type="http://schemas.openxmlformats.org/officeDocument/2006/relationships/image" Target="../media/image100.jpeg"/><Relationship Id="rId5" Type="http://schemas.openxmlformats.org/officeDocument/2006/relationships/image" Target="../media/image99.jpeg"/><Relationship Id="rId10" Type="http://schemas.openxmlformats.org/officeDocument/2006/relationships/image" Target="../media/image104.jpeg"/><Relationship Id="rId4" Type="http://schemas.openxmlformats.org/officeDocument/2006/relationships/image" Target="../media/image98.jpeg"/><Relationship Id="rId9" Type="http://schemas.openxmlformats.org/officeDocument/2006/relationships/image" Target="../media/image10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111.jpeg"/><Relationship Id="rId3" Type="http://schemas.openxmlformats.org/officeDocument/2006/relationships/image" Target="../media/image106.jpeg"/><Relationship Id="rId7" Type="http://schemas.openxmlformats.org/officeDocument/2006/relationships/image" Target="../media/image110.jpeg"/><Relationship Id="rId2" Type="http://schemas.openxmlformats.org/officeDocument/2006/relationships/image" Target="../media/image105.jpeg"/><Relationship Id="rId1" Type="http://schemas.openxmlformats.org/officeDocument/2006/relationships/slideLayout" Target="../slideLayouts/slideLayout2.xml"/><Relationship Id="rId6" Type="http://schemas.openxmlformats.org/officeDocument/2006/relationships/image" Target="../media/image109.jpeg"/><Relationship Id="rId11" Type="http://schemas.openxmlformats.org/officeDocument/2006/relationships/image" Target="../media/image114.jpeg"/><Relationship Id="rId5" Type="http://schemas.openxmlformats.org/officeDocument/2006/relationships/image" Target="../media/image108.jpeg"/><Relationship Id="rId10" Type="http://schemas.openxmlformats.org/officeDocument/2006/relationships/image" Target="../media/image113.jpeg"/><Relationship Id="rId4" Type="http://schemas.openxmlformats.org/officeDocument/2006/relationships/image" Target="../media/image107.jpeg"/><Relationship Id="rId9" Type="http://schemas.openxmlformats.org/officeDocument/2006/relationships/image" Target="../media/image11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120.jpeg"/><Relationship Id="rId3" Type="http://schemas.openxmlformats.org/officeDocument/2006/relationships/image" Target="../media/image115.jpeg"/><Relationship Id="rId7" Type="http://schemas.openxmlformats.org/officeDocument/2006/relationships/image" Target="../media/image119.jpeg"/><Relationship Id="rId12" Type="http://schemas.openxmlformats.org/officeDocument/2006/relationships/image" Target="../media/image124.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8.jpeg"/><Relationship Id="rId11" Type="http://schemas.openxmlformats.org/officeDocument/2006/relationships/image" Target="../media/image123.jpeg"/><Relationship Id="rId5" Type="http://schemas.openxmlformats.org/officeDocument/2006/relationships/image" Target="../media/image117.jpeg"/><Relationship Id="rId10" Type="http://schemas.openxmlformats.org/officeDocument/2006/relationships/image" Target="../media/image122.jpeg"/><Relationship Id="rId4" Type="http://schemas.openxmlformats.org/officeDocument/2006/relationships/image" Target="../media/image116.jpeg"/><Relationship Id="rId9" Type="http://schemas.openxmlformats.org/officeDocument/2006/relationships/image" Target="../media/image121.jpeg"/></Relationships>
</file>

<file path=ppt/slides/_rels/slide3.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jpeg"/><Relationship Id="rId3" Type="http://schemas.openxmlformats.org/officeDocument/2006/relationships/image" Target="../media/image14.jpeg"/><Relationship Id="rId7" Type="http://schemas.openxmlformats.org/officeDocument/2006/relationships/image" Target="../media/image18.jpeg"/><Relationship Id="rId12"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26.jpeg"/><Relationship Id="rId7" Type="http://schemas.openxmlformats.org/officeDocument/2006/relationships/image" Target="../media/image130.jpeg"/><Relationship Id="rId2" Type="http://schemas.openxmlformats.org/officeDocument/2006/relationships/image" Target="../media/image125.jpeg"/><Relationship Id="rId1" Type="http://schemas.openxmlformats.org/officeDocument/2006/relationships/slideLayout" Target="../slideLayouts/slideLayout2.xml"/><Relationship Id="rId6" Type="http://schemas.openxmlformats.org/officeDocument/2006/relationships/image" Target="../media/image129.jpeg"/><Relationship Id="rId5" Type="http://schemas.openxmlformats.org/officeDocument/2006/relationships/image" Target="../media/image128.jpeg"/><Relationship Id="rId4" Type="http://schemas.openxmlformats.org/officeDocument/2006/relationships/image" Target="../media/image12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137.jpeg"/><Relationship Id="rId3" Type="http://schemas.openxmlformats.org/officeDocument/2006/relationships/image" Target="../media/image132.jpeg"/><Relationship Id="rId7" Type="http://schemas.openxmlformats.org/officeDocument/2006/relationships/image" Target="../media/image136.jpeg"/><Relationship Id="rId12" Type="http://schemas.openxmlformats.org/officeDocument/2006/relationships/image" Target="../media/image141.jpeg"/><Relationship Id="rId2" Type="http://schemas.openxmlformats.org/officeDocument/2006/relationships/image" Target="../media/image131.jpeg"/><Relationship Id="rId1" Type="http://schemas.openxmlformats.org/officeDocument/2006/relationships/slideLayout" Target="../slideLayouts/slideLayout1.xml"/><Relationship Id="rId6" Type="http://schemas.openxmlformats.org/officeDocument/2006/relationships/image" Target="../media/image135.jpeg"/><Relationship Id="rId11" Type="http://schemas.openxmlformats.org/officeDocument/2006/relationships/image" Target="../media/image140.jpeg"/><Relationship Id="rId5" Type="http://schemas.openxmlformats.org/officeDocument/2006/relationships/image" Target="../media/image134.jpeg"/><Relationship Id="rId10" Type="http://schemas.openxmlformats.org/officeDocument/2006/relationships/image" Target="../media/image139.jpeg"/><Relationship Id="rId4" Type="http://schemas.openxmlformats.org/officeDocument/2006/relationships/image" Target="../media/image133.jpeg"/><Relationship Id="rId9" Type="http://schemas.openxmlformats.org/officeDocument/2006/relationships/image" Target="../media/image138.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147.jpeg"/><Relationship Id="rId3" Type="http://schemas.openxmlformats.org/officeDocument/2006/relationships/image" Target="../media/image142.png"/><Relationship Id="rId7" Type="http://schemas.openxmlformats.org/officeDocument/2006/relationships/image" Target="../media/image146.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45.jpeg"/><Relationship Id="rId5" Type="http://schemas.openxmlformats.org/officeDocument/2006/relationships/image" Target="../media/image144.jpeg"/><Relationship Id="rId10" Type="http://schemas.openxmlformats.org/officeDocument/2006/relationships/image" Target="../media/image149.jpeg"/><Relationship Id="rId4" Type="http://schemas.openxmlformats.org/officeDocument/2006/relationships/image" Target="../media/image143.jpeg"/><Relationship Id="rId9" Type="http://schemas.openxmlformats.org/officeDocument/2006/relationships/image" Target="../media/image148.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51.jpeg"/><Relationship Id="rId7" Type="http://schemas.openxmlformats.org/officeDocument/2006/relationships/image" Target="../media/image155.jpeg"/><Relationship Id="rId2" Type="http://schemas.openxmlformats.org/officeDocument/2006/relationships/image" Target="../media/image150.jpeg"/><Relationship Id="rId1" Type="http://schemas.openxmlformats.org/officeDocument/2006/relationships/slideLayout" Target="../slideLayouts/slideLayout1.xml"/><Relationship Id="rId6" Type="http://schemas.openxmlformats.org/officeDocument/2006/relationships/image" Target="../media/image154.jpeg"/><Relationship Id="rId5" Type="http://schemas.openxmlformats.org/officeDocument/2006/relationships/image" Target="../media/image153.jpeg"/><Relationship Id="rId4" Type="http://schemas.openxmlformats.org/officeDocument/2006/relationships/image" Target="../media/image152.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image" Target="../media/image162.jpeg"/><Relationship Id="rId3" Type="http://schemas.openxmlformats.org/officeDocument/2006/relationships/image" Target="../media/image157.jpeg"/><Relationship Id="rId7" Type="http://schemas.openxmlformats.org/officeDocument/2006/relationships/image" Target="../media/image161.jpeg"/><Relationship Id="rId2" Type="http://schemas.openxmlformats.org/officeDocument/2006/relationships/image" Target="../media/image156.jpeg"/><Relationship Id="rId1" Type="http://schemas.openxmlformats.org/officeDocument/2006/relationships/slideLayout" Target="../slideLayouts/slideLayout7.xml"/><Relationship Id="rId6" Type="http://schemas.openxmlformats.org/officeDocument/2006/relationships/image" Target="../media/image160.jpeg"/><Relationship Id="rId5" Type="http://schemas.openxmlformats.org/officeDocument/2006/relationships/image" Target="../media/image159.jpeg"/><Relationship Id="rId10" Type="http://schemas.openxmlformats.org/officeDocument/2006/relationships/image" Target="../media/image164.jpeg"/><Relationship Id="rId4" Type="http://schemas.openxmlformats.org/officeDocument/2006/relationships/image" Target="../media/image158.jpeg"/><Relationship Id="rId9" Type="http://schemas.openxmlformats.org/officeDocument/2006/relationships/image" Target="../media/image16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image" Target="../media/image171.jpeg"/><Relationship Id="rId3" Type="http://schemas.openxmlformats.org/officeDocument/2006/relationships/image" Target="../media/image166.jpeg"/><Relationship Id="rId7" Type="http://schemas.openxmlformats.org/officeDocument/2006/relationships/image" Target="../media/image170.jpeg"/><Relationship Id="rId2" Type="http://schemas.openxmlformats.org/officeDocument/2006/relationships/image" Target="../media/image165.jpeg"/><Relationship Id="rId1" Type="http://schemas.openxmlformats.org/officeDocument/2006/relationships/slideLayout" Target="../slideLayouts/slideLayout1.xml"/><Relationship Id="rId6" Type="http://schemas.openxmlformats.org/officeDocument/2006/relationships/image" Target="../media/image169.jpeg"/><Relationship Id="rId11" Type="http://schemas.openxmlformats.org/officeDocument/2006/relationships/image" Target="../media/image174.jpeg"/><Relationship Id="rId5" Type="http://schemas.openxmlformats.org/officeDocument/2006/relationships/image" Target="../media/image168.jpeg"/><Relationship Id="rId10" Type="http://schemas.openxmlformats.org/officeDocument/2006/relationships/image" Target="../media/image173.jpeg"/><Relationship Id="rId4" Type="http://schemas.openxmlformats.org/officeDocument/2006/relationships/image" Target="../media/image167.jpeg"/><Relationship Id="rId9" Type="http://schemas.openxmlformats.org/officeDocument/2006/relationships/image" Target="../media/image172.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8" Type="http://schemas.openxmlformats.org/officeDocument/2006/relationships/image" Target="../media/image181.jpeg"/><Relationship Id="rId3" Type="http://schemas.openxmlformats.org/officeDocument/2006/relationships/image" Target="../media/image176.jpeg"/><Relationship Id="rId7" Type="http://schemas.openxmlformats.org/officeDocument/2006/relationships/image" Target="../media/image180.jpeg"/><Relationship Id="rId2" Type="http://schemas.openxmlformats.org/officeDocument/2006/relationships/image" Target="../media/image175.jpeg"/><Relationship Id="rId1" Type="http://schemas.openxmlformats.org/officeDocument/2006/relationships/slideLayout" Target="../slideLayouts/slideLayout1.xml"/><Relationship Id="rId6" Type="http://schemas.openxmlformats.org/officeDocument/2006/relationships/image" Target="../media/image179.jpeg"/><Relationship Id="rId11" Type="http://schemas.openxmlformats.org/officeDocument/2006/relationships/image" Target="../media/image184.jpeg"/><Relationship Id="rId5" Type="http://schemas.openxmlformats.org/officeDocument/2006/relationships/image" Target="../media/image178.jpeg"/><Relationship Id="rId10" Type="http://schemas.openxmlformats.org/officeDocument/2006/relationships/image" Target="../media/image183.jpeg"/><Relationship Id="rId4" Type="http://schemas.openxmlformats.org/officeDocument/2006/relationships/image" Target="../media/image177.jpeg"/><Relationship Id="rId9" Type="http://schemas.openxmlformats.org/officeDocument/2006/relationships/image" Target="../media/image182.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8" Type="http://schemas.openxmlformats.org/officeDocument/2006/relationships/image" Target="../media/image191.jpeg"/><Relationship Id="rId3" Type="http://schemas.openxmlformats.org/officeDocument/2006/relationships/image" Target="../media/image186.jpeg"/><Relationship Id="rId7" Type="http://schemas.openxmlformats.org/officeDocument/2006/relationships/image" Target="../media/image190.jpeg"/><Relationship Id="rId2" Type="http://schemas.openxmlformats.org/officeDocument/2006/relationships/image" Target="../media/image185.jpeg"/><Relationship Id="rId1" Type="http://schemas.openxmlformats.org/officeDocument/2006/relationships/slideLayout" Target="../slideLayouts/slideLayout1.xml"/><Relationship Id="rId6" Type="http://schemas.openxmlformats.org/officeDocument/2006/relationships/image" Target="../media/image189.jpeg"/><Relationship Id="rId11" Type="http://schemas.openxmlformats.org/officeDocument/2006/relationships/image" Target="../media/image194.jpeg"/><Relationship Id="rId5" Type="http://schemas.openxmlformats.org/officeDocument/2006/relationships/image" Target="../media/image188.jpeg"/><Relationship Id="rId10" Type="http://schemas.openxmlformats.org/officeDocument/2006/relationships/image" Target="../media/image193.jpeg"/><Relationship Id="rId4" Type="http://schemas.openxmlformats.org/officeDocument/2006/relationships/image" Target="../media/image187.jpeg"/><Relationship Id="rId9" Type="http://schemas.openxmlformats.org/officeDocument/2006/relationships/image" Target="../media/image192.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8" Type="http://schemas.openxmlformats.org/officeDocument/2006/relationships/image" Target="../media/image200.jpeg"/><Relationship Id="rId3" Type="http://schemas.openxmlformats.org/officeDocument/2006/relationships/image" Target="../media/image195.jpeg"/><Relationship Id="rId7" Type="http://schemas.openxmlformats.org/officeDocument/2006/relationships/image" Target="../media/image199.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98.jpeg"/><Relationship Id="rId11" Type="http://schemas.openxmlformats.org/officeDocument/2006/relationships/image" Target="../media/image203.jpeg"/><Relationship Id="rId5" Type="http://schemas.openxmlformats.org/officeDocument/2006/relationships/image" Target="../media/image197.jpeg"/><Relationship Id="rId10" Type="http://schemas.openxmlformats.org/officeDocument/2006/relationships/image" Target="../media/image202.jpeg"/><Relationship Id="rId4" Type="http://schemas.openxmlformats.org/officeDocument/2006/relationships/image" Target="../media/image196.jpeg"/><Relationship Id="rId9" Type="http://schemas.openxmlformats.org/officeDocument/2006/relationships/image" Target="../media/image201.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8" Type="http://schemas.openxmlformats.org/officeDocument/2006/relationships/image" Target="../media/image210.jpeg"/><Relationship Id="rId13" Type="http://schemas.openxmlformats.org/officeDocument/2006/relationships/image" Target="../media/image214.jpeg"/><Relationship Id="rId3" Type="http://schemas.openxmlformats.org/officeDocument/2006/relationships/image" Target="../media/image205.jpeg"/><Relationship Id="rId7" Type="http://schemas.openxmlformats.org/officeDocument/2006/relationships/image" Target="../media/image209.jpeg"/><Relationship Id="rId12" Type="http://schemas.openxmlformats.org/officeDocument/2006/relationships/image" Target="../media/image213.jpeg"/><Relationship Id="rId2" Type="http://schemas.openxmlformats.org/officeDocument/2006/relationships/image" Target="../media/image204.jpeg"/><Relationship Id="rId1" Type="http://schemas.openxmlformats.org/officeDocument/2006/relationships/slideLayout" Target="../slideLayouts/slideLayout7.xml"/><Relationship Id="rId6" Type="http://schemas.openxmlformats.org/officeDocument/2006/relationships/image" Target="../media/image208.jpeg"/><Relationship Id="rId11" Type="http://schemas.openxmlformats.org/officeDocument/2006/relationships/image" Target="../media/image116.jpeg"/><Relationship Id="rId5" Type="http://schemas.openxmlformats.org/officeDocument/2006/relationships/image" Target="../media/image207.jpeg"/><Relationship Id="rId10" Type="http://schemas.openxmlformats.org/officeDocument/2006/relationships/image" Target="../media/image212.jpeg"/><Relationship Id="rId4" Type="http://schemas.openxmlformats.org/officeDocument/2006/relationships/image" Target="../media/image206.jpeg"/><Relationship Id="rId9" Type="http://schemas.openxmlformats.org/officeDocument/2006/relationships/image" Target="../media/image211.jpeg"/></Relationships>
</file>

<file path=ppt/slides/_rels/slide5.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8" Type="http://schemas.openxmlformats.org/officeDocument/2006/relationships/image" Target="../media/image221.jpeg"/><Relationship Id="rId3" Type="http://schemas.openxmlformats.org/officeDocument/2006/relationships/image" Target="../media/image216.jpeg"/><Relationship Id="rId7" Type="http://schemas.openxmlformats.org/officeDocument/2006/relationships/image" Target="../media/image220.jpeg"/><Relationship Id="rId2" Type="http://schemas.openxmlformats.org/officeDocument/2006/relationships/image" Target="../media/image215.jpeg"/><Relationship Id="rId1" Type="http://schemas.openxmlformats.org/officeDocument/2006/relationships/slideLayout" Target="../slideLayouts/slideLayout1.xml"/><Relationship Id="rId6" Type="http://schemas.openxmlformats.org/officeDocument/2006/relationships/image" Target="../media/image219.jpeg"/><Relationship Id="rId5" Type="http://schemas.openxmlformats.org/officeDocument/2006/relationships/image" Target="../media/image218.jpeg"/><Relationship Id="rId10" Type="http://schemas.openxmlformats.org/officeDocument/2006/relationships/image" Target="../media/image223.jpeg"/><Relationship Id="rId4" Type="http://schemas.openxmlformats.org/officeDocument/2006/relationships/image" Target="../media/image217.jpeg"/><Relationship Id="rId9" Type="http://schemas.openxmlformats.org/officeDocument/2006/relationships/image" Target="../media/image222.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25.jpeg"/><Relationship Id="rId7" Type="http://schemas.openxmlformats.org/officeDocument/2006/relationships/image" Target="../media/image229.jpeg"/><Relationship Id="rId2" Type="http://schemas.openxmlformats.org/officeDocument/2006/relationships/image" Target="../media/image224.jpeg"/><Relationship Id="rId1" Type="http://schemas.openxmlformats.org/officeDocument/2006/relationships/slideLayout" Target="../slideLayouts/slideLayout7.xml"/><Relationship Id="rId6" Type="http://schemas.openxmlformats.org/officeDocument/2006/relationships/image" Target="../media/image228.jpeg"/><Relationship Id="rId5" Type="http://schemas.openxmlformats.org/officeDocument/2006/relationships/image" Target="../media/image227.jpeg"/><Relationship Id="rId4" Type="http://schemas.openxmlformats.org/officeDocument/2006/relationships/image" Target="../media/image226.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8" Type="http://schemas.openxmlformats.org/officeDocument/2006/relationships/image" Target="../media/image236.jpeg"/><Relationship Id="rId3" Type="http://schemas.openxmlformats.org/officeDocument/2006/relationships/image" Target="../media/image231.jpeg"/><Relationship Id="rId7" Type="http://schemas.openxmlformats.org/officeDocument/2006/relationships/image" Target="../media/image235.jpeg"/><Relationship Id="rId2" Type="http://schemas.openxmlformats.org/officeDocument/2006/relationships/image" Target="../media/image230.jpeg"/><Relationship Id="rId1" Type="http://schemas.openxmlformats.org/officeDocument/2006/relationships/slideLayout" Target="../slideLayouts/slideLayout1.xml"/><Relationship Id="rId6" Type="http://schemas.openxmlformats.org/officeDocument/2006/relationships/image" Target="../media/image234.jpeg"/><Relationship Id="rId11" Type="http://schemas.openxmlformats.org/officeDocument/2006/relationships/image" Target="../media/image239.jpeg"/><Relationship Id="rId5" Type="http://schemas.openxmlformats.org/officeDocument/2006/relationships/image" Target="../media/image233.jpeg"/><Relationship Id="rId10" Type="http://schemas.openxmlformats.org/officeDocument/2006/relationships/image" Target="../media/image238.jpeg"/><Relationship Id="rId4" Type="http://schemas.openxmlformats.org/officeDocument/2006/relationships/image" Target="../media/image232.jpeg"/><Relationship Id="rId9" Type="http://schemas.openxmlformats.org/officeDocument/2006/relationships/image" Target="../media/image237.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8" Type="http://schemas.openxmlformats.org/officeDocument/2006/relationships/image" Target="../media/image246.jpeg"/><Relationship Id="rId3" Type="http://schemas.openxmlformats.org/officeDocument/2006/relationships/image" Target="../media/image241.jpeg"/><Relationship Id="rId7" Type="http://schemas.openxmlformats.org/officeDocument/2006/relationships/image" Target="../media/image245.jpeg"/><Relationship Id="rId2" Type="http://schemas.openxmlformats.org/officeDocument/2006/relationships/image" Target="../media/image240.jpeg"/><Relationship Id="rId1" Type="http://schemas.openxmlformats.org/officeDocument/2006/relationships/slideLayout" Target="../slideLayouts/slideLayout7.xml"/><Relationship Id="rId6" Type="http://schemas.openxmlformats.org/officeDocument/2006/relationships/image" Target="../media/image244.jpeg"/><Relationship Id="rId5" Type="http://schemas.openxmlformats.org/officeDocument/2006/relationships/image" Target="../media/image243.jpeg"/><Relationship Id="rId4" Type="http://schemas.openxmlformats.org/officeDocument/2006/relationships/image" Target="../media/image242.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8" Type="http://schemas.openxmlformats.org/officeDocument/2006/relationships/image" Target="../media/image253.jpeg"/><Relationship Id="rId3" Type="http://schemas.openxmlformats.org/officeDocument/2006/relationships/image" Target="../media/image248.jpeg"/><Relationship Id="rId7" Type="http://schemas.openxmlformats.org/officeDocument/2006/relationships/image" Target="../media/image252.jpeg"/><Relationship Id="rId2" Type="http://schemas.openxmlformats.org/officeDocument/2006/relationships/image" Target="../media/image247.jpeg"/><Relationship Id="rId1" Type="http://schemas.openxmlformats.org/officeDocument/2006/relationships/slideLayout" Target="../slideLayouts/slideLayout7.xml"/><Relationship Id="rId6" Type="http://schemas.openxmlformats.org/officeDocument/2006/relationships/image" Target="../media/image251.jpeg"/><Relationship Id="rId5" Type="http://schemas.openxmlformats.org/officeDocument/2006/relationships/image" Target="../media/image250.jpeg"/><Relationship Id="rId4" Type="http://schemas.openxmlformats.org/officeDocument/2006/relationships/image" Target="../media/image24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55.jpeg"/><Relationship Id="rId2" Type="http://schemas.openxmlformats.org/officeDocument/2006/relationships/image" Target="../media/image254.png"/><Relationship Id="rId1" Type="http://schemas.openxmlformats.org/officeDocument/2006/relationships/slideLayout" Target="../slideLayouts/slideLayout6.xml"/><Relationship Id="rId6" Type="http://schemas.openxmlformats.org/officeDocument/2006/relationships/image" Target="../media/image258.jpeg"/><Relationship Id="rId5" Type="http://schemas.openxmlformats.org/officeDocument/2006/relationships/image" Target="../media/image257.jpeg"/><Relationship Id="rId4" Type="http://schemas.openxmlformats.org/officeDocument/2006/relationships/image" Target="../media/image256.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Box 2"/>
          <p:cNvSpPr txBox="1">
            <a:spLocks noChangeArrowheads="1"/>
          </p:cNvSpPr>
          <p:nvPr/>
        </p:nvSpPr>
        <p:spPr bwMode="auto">
          <a:xfrm>
            <a:off x="1828800" y="228600"/>
            <a:ext cx="4572000" cy="646113"/>
          </a:xfrm>
          <a:prstGeom prst="rect">
            <a:avLst/>
          </a:prstGeom>
          <a:noFill/>
          <a:ln w="9525">
            <a:noFill/>
            <a:miter lim="800000"/>
            <a:headEnd/>
            <a:tailEnd/>
          </a:ln>
        </p:spPr>
        <p:txBody>
          <a:bodyPr>
            <a:spAutoFit/>
          </a:bodyPr>
          <a:lstStyle/>
          <a:p>
            <a:pPr algn="ctr"/>
            <a:r>
              <a:rPr lang="en-US" sz="3600" b="1">
                <a:latin typeface="Calibri" pitchFamily="34" charset="0"/>
              </a:rPr>
              <a:t>Nat Turner - 1831</a:t>
            </a:r>
          </a:p>
        </p:txBody>
      </p:sp>
      <p:pic>
        <p:nvPicPr>
          <p:cNvPr id="14338" name="Picture 2" descr="http://t2.gstatic.com/images?q=tbn:ANd9GcS4dWl9jBqTBwYQnPygqS29-JbS3SXKxLXle5yTDbJ5ej2j3CczA2GrQz3b:upload.wikimedia.org/wikipedia/en/3/31/Nat_turner.jpg"/>
          <p:cNvPicPr>
            <a:picLocks noChangeAspect="1" noChangeArrowheads="1"/>
          </p:cNvPicPr>
          <p:nvPr/>
        </p:nvPicPr>
        <p:blipFill>
          <a:blip r:embed="rId2" cstate="print"/>
          <a:srcRect/>
          <a:stretch>
            <a:fillRect/>
          </a:stretch>
        </p:blipFill>
        <p:spPr bwMode="auto">
          <a:xfrm>
            <a:off x="0" y="0"/>
            <a:ext cx="2286000" cy="1905000"/>
          </a:xfrm>
          <a:prstGeom prst="rect">
            <a:avLst/>
          </a:prstGeom>
          <a:noFill/>
          <a:ln w="9525">
            <a:noFill/>
            <a:miter lim="800000"/>
            <a:headEnd/>
            <a:tailEnd/>
          </a:ln>
        </p:spPr>
      </p:pic>
      <p:pic>
        <p:nvPicPr>
          <p:cNvPr id="14339" name="Picture 4" descr="http://t1.gstatic.com/images?q=tbn:ANd9GcQyKOUVMywY3TM_dHqQxccFJt_OU5Jawuo4Y9fVBXobPQrz1slm:upload.wikimedia.org/wikipedia/commons/thumb/9/93/Nat_Turner_woodcut.jpg/200px-Nat_Turner_woodcut.jpg"/>
          <p:cNvPicPr>
            <a:picLocks noChangeAspect="1" noChangeArrowheads="1"/>
          </p:cNvPicPr>
          <p:nvPr/>
        </p:nvPicPr>
        <p:blipFill>
          <a:blip r:embed="rId3" cstate="print"/>
          <a:srcRect/>
          <a:stretch>
            <a:fillRect/>
          </a:stretch>
        </p:blipFill>
        <p:spPr bwMode="auto">
          <a:xfrm>
            <a:off x="0" y="1828800"/>
            <a:ext cx="1828800" cy="1600200"/>
          </a:xfrm>
          <a:prstGeom prst="rect">
            <a:avLst/>
          </a:prstGeom>
          <a:noFill/>
          <a:ln w="9525">
            <a:noFill/>
            <a:miter lim="800000"/>
            <a:headEnd/>
            <a:tailEnd/>
          </a:ln>
        </p:spPr>
      </p:pic>
      <p:pic>
        <p:nvPicPr>
          <p:cNvPr id="14340" name="Picture 6" descr="http://t0.gstatic.com/images?q=tbn:ANd9GcRzV3bdQCxphqku4lI2evG92N2yZf7NzSQaCxzPETVFesFHjSmw:voyager.dvc.edu/~mpowell/afam/images/Turner-preaches.jpg"/>
          <p:cNvPicPr>
            <a:picLocks noChangeAspect="1" noChangeArrowheads="1"/>
          </p:cNvPicPr>
          <p:nvPr/>
        </p:nvPicPr>
        <p:blipFill>
          <a:blip r:embed="rId4" cstate="print"/>
          <a:srcRect/>
          <a:stretch>
            <a:fillRect/>
          </a:stretch>
        </p:blipFill>
        <p:spPr bwMode="auto">
          <a:xfrm>
            <a:off x="0" y="3429000"/>
            <a:ext cx="2466975" cy="1847850"/>
          </a:xfrm>
          <a:prstGeom prst="rect">
            <a:avLst/>
          </a:prstGeom>
          <a:noFill/>
          <a:ln w="9525">
            <a:noFill/>
            <a:miter lim="800000"/>
            <a:headEnd/>
            <a:tailEnd/>
          </a:ln>
        </p:spPr>
      </p:pic>
      <p:pic>
        <p:nvPicPr>
          <p:cNvPr id="14341" name="Picture 8" descr="http://t2.gstatic.com/images?q=tbn:ANd9GcRchlx5PLgogXz5W5K93CJLSj9I_C07xdDm2rUSzNNP1tmOGb44CQ:sites.uci.edu/slaverebellionswinter2011/files/2011/02/521.jpg"/>
          <p:cNvPicPr>
            <a:picLocks noChangeAspect="1" noChangeArrowheads="1"/>
          </p:cNvPicPr>
          <p:nvPr/>
        </p:nvPicPr>
        <p:blipFill>
          <a:blip r:embed="rId5" cstate="print"/>
          <a:srcRect/>
          <a:stretch>
            <a:fillRect/>
          </a:stretch>
        </p:blipFill>
        <p:spPr bwMode="auto">
          <a:xfrm>
            <a:off x="0" y="5181600"/>
            <a:ext cx="1143000" cy="1676400"/>
          </a:xfrm>
          <a:prstGeom prst="rect">
            <a:avLst/>
          </a:prstGeom>
          <a:noFill/>
          <a:ln w="9525">
            <a:noFill/>
            <a:miter lim="800000"/>
            <a:headEnd/>
            <a:tailEnd/>
          </a:ln>
        </p:spPr>
      </p:pic>
      <p:pic>
        <p:nvPicPr>
          <p:cNvPr id="14342" name="Picture 10" descr="http://t1.gstatic.com/images?q=tbn:ANd9GcQ6rmC_bcRt_cje1M8i7x20r4HfSkbOgIIEVXdCxSwjRnLSQzCS:www.americaslibrary.gov/assets/jb/colonial/jb_colonial_stono_2_m.jpg"/>
          <p:cNvPicPr>
            <a:picLocks noChangeAspect="1" noChangeArrowheads="1"/>
          </p:cNvPicPr>
          <p:nvPr/>
        </p:nvPicPr>
        <p:blipFill>
          <a:blip r:embed="rId6" cstate="print"/>
          <a:srcRect/>
          <a:stretch>
            <a:fillRect/>
          </a:stretch>
        </p:blipFill>
        <p:spPr bwMode="auto">
          <a:xfrm>
            <a:off x="1143000" y="5257800"/>
            <a:ext cx="2895600" cy="1600200"/>
          </a:xfrm>
          <a:prstGeom prst="rect">
            <a:avLst/>
          </a:prstGeom>
          <a:noFill/>
          <a:ln w="9525">
            <a:noFill/>
            <a:miter lim="800000"/>
            <a:headEnd/>
            <a:tailEnd/>
          </a:ln>
        </p:spPr>
      </p:pic>
      <p:pic>
        <p:nvPicPr>
          <p:cNvPr id="14343" name="Picture 12" descr="http://t2.gstatic.com/images?q=tbn:ANd9GcS3yHz22iOqG5T8uwmK9n1hoE74hBb8h3JuXJDDNFTHlReYX8yiog:blogs.citypages.com/amadzine/natturner1.jpg"/>
          <p:cNvPicPr>
            <a:picLocks noChangeAspect="1" noChangeArrowheads="1"/>
          </p:cNvPicPr>
          <p:nvPr/>
        </p:nvPicPr>
        <p:blipFill>
          <a:blip r:embed="rId7" cstate="print"/>
          <a:srcRect/>
          <a:stretch>
            <a:fillRect/>
          </a:stretch>
        </p:blipFill>
        <p:spPr bwMode="auto">
          <a:xfrm>
            <a:off x="2438400" y="3429000"/>
            <a:ext cx="1676400" cy="1876425"/>
          </a:xfrm>
          <a:prstGeom prst="rect">
            <a:avLst/>
          </a:prstGeom>
          <a:noFill/>
          <a:ln w="9525">
            <a:noFill/>
            <a:miter lim="800000"/>
            <a:headEnd/>
            <a:tailEnd/>
          </a:ln>
        </p:spPr>
      </p:pic>
      <p:pic>
        <p:nvPicPr>
          <p:cNvPr id="14344" name="Picture 14" descr="http://t0.gstatic.com/images?q=tbn:ANd9GcS49CM_Lz_hNdt5xRQ6TmTKzcgrc_3XBkRYAAtCH9Fci8JnxDrqHA:photos1.blogger.com/blogger/374/1659/1600/Nat%2520Turner%2520Pic%25201Jpg.0.jpg"/>
          <p:cNvPicPr>
            <a:picLocks noChangeAspect="1" noChangeArrowheads="1"/>
          </p:cNvPicPr>
          <p:nvPr/>
        </p:nvPicPr>
        <p:blipFill>
          <a:blip r:embed="rId8" cstate="print"/>
          <a:srcRect/>
          <a:stretch>
            <a:fillRect/>
          </a:stretch>
        </p:blipFill>
        <p:spPr bwMode="auto">
          <a:xfrm>
            <a:off x="1752600" y="1066800"/>
            <a:ext cx="2447925" cy="2324100"/>
          </a:xfrm>
          <a:prstGeom prst="rect">
            <a:avLst/>
          </a:prstGeom>
          <a:noFill/>
          <a:ln w="9525">
            <a:noFill/>
            <a:miter lim="800000"/>
            <a:headEnd/>
            <a:tailEnd/>
          </a:ln>
        </p:spPr>
      </p:pic>
      <p:pic>
        <p:nvPicPr>
          <p:cNvPr id="14345" name="Picture 2" descr="http://t0.gstatic.com/images?q=tbn:ANd9GcTzP3mU9KPp0G7tGo3XzAPVxPdatduaOY4TQ7yVcAXoCvjyafCz8Q:notthebeastmaster.typepad.com/.a/6a00d8341dc73753ef01310fb30749970c-320wi"/>
          <p:cNvPicPr>
            <a:picLocks noChangeAspect="1" noChangeArrowheads="1"/>
          </p:cNvPicPr>
          <p:nvPr/>
        </p:nvPicPr>
        <p:blipFill>
          <a:blip r:embed="rId9" cstate="print"/>
          <a:srcRect/>
          <a:stretch>
            <a:fillRect/>
          </a:stretch>
        </p:blipFill>
        <p:spPr bwMode="auto">
          <a:xfrm>
            <a:off x="4191000" y="1066800"/>
            <a:ext cx="2143125" cy="2600325"/>
          </a:xfrm>
          <a:prstGeom prst="rect">
            <a:avLst/>
          </a:prstGeom>
          <a:noFill/>
          <a:ln w="9525">
            <a:noFill/>
            <a:miter lim="800000"/>
            <a:headEnd/>
            <a:tailEnd/>
          </a:ln>
        </p:spPr>
      </p:pic>
      <p:pic>
        <p:nvPicPr>
          <p:cNvPr id="14346" name="Picture 4" descr="http://t0.gstatic.com/images?q=tbn:ANd9GcSIQRd-5ywgjIr2ubUzbaYKdW2ob9Z0YYpPhWBW5H4MKTKhNYTG:www.africanamericanhistoryonline.com/images/nat_turner.jpg"/>
          <p:cNvPicPr>
            <a:picLocks noChangeAspect="1" noChangeArrowheads="1"/>
          </p:cNvPicPr>
          <p:nvPr/>
        </p:nvPicPr>
        <p:blipFill>
          <a:blip r:embed="rId10" cstate="print"/>
          <a:srcRect/>
          <a:stretch>
            <a:fillRect/>
          </a:stretch>
        </p:blipFill>
        <p:spPr bwMode="auto">
          <a:xfrm>
            <a:off x="4114800" y="3733800"/>
            <a:ext cx="2971800" cy="1600200"/>
          </a:xfrm>
          <a:prstGeom prst="rect">
            <a:avLst/>
          </a:prstGeom>
          <a:noFill/>
          <a:ln w="9525">
            <a:noFill/>
            <a:miter lim="800000"/>
            <a:headEnd/>
            <a:tailEnd/>
          </a:ln>
        </p:spPr>
      </p:pic>
      <p:pic>
        <p:nvPicPr>
          <p:cNvPr id="14347" name="Picture 6" descr="http://t3.gstatic.com/images?q=tbn:ANd9GcRWGc5heE8go64vatp4n6KZHscD5smAMGcDgm98Hb_T4hduHIFCjA:blog.encyclopediavirginia.org/files/2009/06/turner.jpg"/>
          <p:cNvPicPr>
            <a:picLocks noChangeAspect="1" noChangeArrowheads="1"/>
          </p:cNvPicPr>
          <p:nvPr/>
        </p:nvPicPr>
        <p:blipFill>
          <a:blip r:embed="rId11" cstate="print"/>
          <a:srcRect/>
          <a:stretch>
            <a:fillRect/>
          </a:stretch>
        </p:blipFill>
        <p:spPr bwMode="auto">
          <a:xfrm>
            <a:off x="4038600" y="5305425"/>
            <a:ext cx="3124200" cy="1552575"/>
          </a:xfrm>
          <a:prstGeom prst="rect">
            <a:avLst/>
          </a:prstGeom>
          <a:noFill/>
          <a:ln w="9525">
            <a:noFill/>
            <a:miter lim="800000"/>
            <a:headEnd/>
            <a:tailEnd/>
          </a:ln>
        </p:spPr>
      </p:pic>
      <p:pic>
        <p:nvPicPr>
          <p:cNvPr id="14348" name="Picture 10" descr="http://t1.gstatic.com/images?q=tbn:ANd9GcRMVi6qdo8kMM9eP36uCEQzTblypyOMtisZn4Cb1_eWATgmJ75d:entertainmentguide.local.com/DM-Resize/photos.demandstudios.com/getty/article/110/22/92844541.jpg%3Fw%3D600%26h%3D600%26keep_ratio%3D1"/>
          <p:cNvPicPr>
            <a:picLocks noChangeAspect="1" noChangeArrowheads="1"/>
          </p:cNvPicPr>
          <p:nvPr/>
        </p:nvPicPr>
        <p:blipFill>
          <a:blip r:embed="rId12" cstate="print"/>
          <a:srcRect/>
          <a:stretch>
            <a:fillRect/>
          </a:stretch>
        </p:blipFill>
        <p:spPr bwMode="auto">
          <a:xfrm>
            <a:off x="6248400" y="1981200"/>
            <a:ext cx="2895600" cy="1809750"/>
          </a:xfrm>
          <a:prstGeom prst="rect">
            <a:avLst/>
          </a:prstGeom>
          <a:noFill/>
          <a:ln w="9525">
            <a:noFill/>
            <a:miter lim="800000"/>
            <a:headEnd/>
            <a:tailEnd/>
          </a:ln>
        </p:spPr>
      </p:pic>
      <p:pic>
        <p:nvPicPr>
          <p:cNvPr id="14349" name="Picture 6" descr="http://ts3.mm.bing.net/th?id=H.4662621805150250&amp;pid=1.7&amp;w=130&amp;h=183&amp;c=7&amp;rs=1"/>
          <p:cNvPicPr>
            <a:picLocks noChangeAspect="1" noChangeArrowheads="1"/>
          </p:cNvPicPr>
          <p:nvPr/>
        </p:nvPicPr>
        <p:blipFill>
          <a:blip r:embed="rId13" cstate="print"/>
          <a:srcRect/>
          <a:stretch>
            <a:fillRect/>
          </a:stretch>
        </p:blipFill>
        <p:spPr bwMode="auto">
          <a:xfrm>
            <a:off x="6324600" y="0"/>
            <a:ext cx="2819400" cy="2466975"/>
          </a:xfrm>
          <a:prstGeom prst="rect">
            <a:avLst/>
          </a:prstGeom>
          <a:noFill/>
          <a:ln w="9525">
            <a:noFill/>
            <a:miter lim="800000"/>
            <a:headEnd/>
            <a:tailEnd/>
          </a:ln>
        </p:spPr>
      </p:pic>
      <p:pic>
        <p:nvPicPr>
          <p:cNvPr id="14350" name="Picture 8" descr="http://m1.miiduu.com/store1/10981/image/cache/data/re-1361902745-Nat-Turner-t-shirt-282x390.jpg"/>
          <p:cNvPicPr>
            <a:picLocks noChangeAspect="1" noChangeArrowheads="1"/>
          </p:cNvPicPr>
          <p:nvPr/>
        </p:nvPicPr>
        <p:blipFill>
          <a:blip r:embed="rId14" cstate="print"/>
          <a:srcRect/>
          <a:stretch>
            <a:fillRect/>
          </a:stretch>
        </p:blipFill>
        <p:spPr bwMode="auto">
          <a:xfrm>
            <a:off x="6734175" y="3143250"/>
            <a:ext cx="2409825" cy="3714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Box 3"/>
          <p:cNvSpPr txBox="1">
            <a:spLocks noChangeArrowheads="1"/>
          </p:cNvSpPr>
          <p:nvPr/>
        </p:nvSpPr>
        <p:spPr bwMode="auto">
          <a:xfrm>
            <a:off x="0" y="228600"/>
            <a:ext cx="8915400" cy="6863417"/>
          </a:xfrm>
          <a:prstGeom prst="rect">
            <a:avLst/>
          </a:prstGeom>
          <a:noFill/>
          <a:ln w="9525">
            <a:noFill/>
            <a:miter lim="800000"/>
            <a:headEnd/>
            <a:tailEnd/>
          </a:ln>
        </p:spPr>
        <p:txBody>
          <a:bodyPr>
            <a:spAutoFit/>
          </a:bodyPr>
          <a:lstStyle/>
          <a:p>
            <a:pPr algn="ctr"/>
            <a:r>
              <a:rPr lang="en-US" sz="4000" b="1" u="sng" dirty="0">
                <a:latin typeface="Calibri" pitchFamily="34" charset="0"/>
              </a:rPr>
              <a:t>Uncle Tom’s Cabin</a:t>
            </a:r>
          </a:p>
          <a:p>
            <a:pPr algn="ctr"/>
            <a:endParaRPr lang="en-US" sz="4000" b="1" u="sng" dirty="0">
              <a:latin typeface="Calibri" pitchFamily="34" charset="0"/>
            </a:endParaRPr>
          </a:p>
          <a:p>
            <a:r>
              <a:rPr lang="en-US" sz="4000" b="1" dirty="0">
                <a:latin typeface="Calibri" pitchFamily="34" charset="0"/>
              </a:rPr>
              <a:t>Why was </a:t>
            </a:r>
            <a:r>
              <a:rPr lang="en-US" sz="4000" b="1" u="sng" dirty="0">
                <a:latin typeface="Calibri" pitchFamily="34" charset="0"/>
              </a:rPr>
              <a:t>Uncle Tom’s Cabin </a:t>
            </a:r>
            <a:r>
              <a:rPr lang="en-US" sz="4000" b="1" dirty="0">
                <a:latin typeface="Calibri" pitchFamily="34" charset="0"/>
              </a:rPr>
              <a:t>important during the Civil War?</a:t>
            </a:r>
          </a:p>
          <a:p>
            <a:endParaRPr lang="en-US" sz="4000" b="1" dirty="0">
              <a:latin typeface="Calibri" pitchFamily="34" charset="0"/>
            </a:endParaRPr>
          </a:p>
          <a:p>
            <a:r>
              <a:rPr lang="en-US" sz="4000" b="1" u="sng" dirty="0">
                <a:solidFill>
                  <a:srgbClr val="FF0000"/>
                </a:solidFill>
                <a:latin typeface="Calibri" pitchFamily="34" charset="0"/>
              </a:rPr>
              <a:t>Famous Novel that portrayed slavery as brutal and immoral. Convinced </a:t>
            </a:r>
            <a:r>
              <a:rPr lang="en-US" sz="4000" b="1" u="sng" dirty="0" smtClean="0">
                <a:solidFill>
                  <a:srgbClr val="FF0000"/>
                </a:solidFill>
                <a:latin typeface="Calibri" pitchFamily="34" charset="0"/>
              </a:rPr>
              <a:t>(white) people </a:t>
            </a:r>
            <a:r>
              <a:rPr lang="en-US" sz="4000" b="1" u="sng" dirty="0">
                <a:solidFill>
                  <a:srgbClr val="FF0000"/>
                </a:solidFill>
                <a:latin typeface="Calibri" pitchFamily="34" charset="0"/>
              </a:rPr>
              <a:t>that slavery was wrong. A written document that spoke out against slavery</a:t>
            </a:r>
            <a:r>
              <a:rPr lang="en-US" sz="4000" b="1" u="sng" dirty="0" smtClean="0">
                <a:solidFill>
                  <a:srgbClr val="FF0000"/>
                </a:solidFill>
                <a:latin typeface="Calibri" pitchFamily="34" charset="0"/>
              </a:rPr>
              <a:t>.</a:t>
            </a:r>
          </a:p>
          <a:p>
            <a:r>
              <a:rPr lang="en-US" sz="4000" b="1" u="sng" dirty="0" smtClean="0">
                <a:solidFill>
                  <a:srgbClr val="FF0000"/>
                </a:solidFill>
                <a:latin typeface="Calibri" pitchFamily="34" charset="0"/>
              </a:rPr>
              <a:t>(</a:t>
            </a:r>
            <a:r>
              <a:rPr lang="en-US" sz="4000" b="1" u="sng" dirty="0" err="1" smtClean="0">
                <a:solidFill>
                  <a:srgbClr val="FF0000"/>
                </a:solidFill>
                <a:latin typeface="Calibri" pitchFamily="34" charset="0"/>
              </a:rPr>
              <a:t>ie.Like</a:t>
            </a:r>
            <a:r>
              <a:rPr lang="en-US" sz="4000" b="1" u="sng" dirty="0" smtClean="0">
                <a:solidFill>
                  <a:srgbClr val="FF0000"/>
                </a:solidFill>
                <a:latin typeface="Calibri" pitchFamily="34" charset="0"/>
              </a:rPr>
              <a:t> the movie The Help)</a:t>
            </a:r>
            <a:endParaRPr lang="en-US" sz="4000" b="1" u="sng" dirty="0">
              <a:solidFill>
                <a:srgbClr val="FF0000"/>
              </a:solidFill>
              <a:latin typeface="Calibri" pitchFamily="34" charset="0"/>
            </a:endParaRPr>
          </a:p>
          <a:p>
            <a:endParaRPr lang="en-US" sz="4000" b="1" u="sng" dirty="0">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447800"/>
          </a:xfrm>
        </p:spPr>
        <p:style>
          <a:lnRef idx="1">
            <a:schemeClr val="accent4"/>
          </a:lnRef>
          <a:fillRef idx="2">
            <a:schemeClr val="accent4"/>
          </a:fillRef>
          <a:effectRef idx="1">
            <a:schemeClr val="accent4"/>
          </a:effectRef>
          <a:fontRef idx="minor">
            <a:schemeClr val="dk1"/>
          </a:fontRef>
        </p:style>
        <p:txBody>
          <a:bodyPr rtlCol="0">
            <a:normAutofit/>
          </a:bodyPr>
          <a:lstStyle/>
          <a:p>
            <a:pPr fontAlgn="auto">
              <a:spcAft>
                <a:spcPts val="0"/>
              </a:spcAft>
              <a:defRPr/>
            </a:pPr>
            <a:r>
              <a:rPr lang="en-US" dirty="0" smtClean="0"/>
              <a:t>Bleeding Kansas</a:t>
            </a:r>
            <a:endParaRPr lang="en-US" dirty="0"/>
          </a:p>
        </p:txBody>
      </p:sp>
      <p:sp>
        <p:nvSpPr>
          <p:cNvPr id="3" name="Subtitle 2"/>
          <p:cNvSpPr>
            <a:spLocks noGrp="1"/>
          </p:cNvSpPr>
          <p:nvPr>
            <p:ph type="subTitle" idx="1"/>
          </p:nvPr>
        </p:nvSpPr>
        <p:spPr>
          <a:xfrm>
            <a:off x="0" y="1447800"/>
            <a:ext cx="9144000" cy="5410200"/>
          </a:xfrm>
        </p:spPr>
        <p:style>
          <a:lnRef idx="1">
            <a:schemeClr val="accent4"/>
          </a:lnRef>
          <a:fillRef idx="2">
            <a:schemeClr val="accent4"/>
          </a:fillRef>
          <a:effectRef idx="1">
            <a:schemeClr val="accent4"/>
          </a:effectRef>
          <a:fontRef idx="minor">
            <a:schemeClr val="dk1"/>
          </a:fontRef>
        </p:style>
        <p:txBody>
          <a:bodyPr rtlCol="0">
            <a:normAutofit/>
          </a:bodyPr>
          <a:lstStyle/>
          <a:p>
            <a:pPr fontAlgn="auto">
              <a:spcAft>
                <a:spcPts val="0"/>
              </a:spcAft>
              <a:buFont typeface="Arial" pitchFamily="34" charset="0"/>
              <a:buNone/>
              <a:defRPr/>
            </a:pPr>
            <a:endParaRPr lang="en-US" dirty="0"/>
          </a:p>
        </p:txBody>
      </p:sp>
      <p:pic>
        <p:nvPicPr>
          <p:cNvPr id="25603" name="Picture 3" descr="bleeding kansas.jpg"/>
          <p:cNvPicPr>
            <a:picLocks noChangeAspect="1"/>
          </p:cNvPicPr>
          <p:nvPr/>
        </p:nvPicPr>
        <p:blipFill>
          <a:blip r:embed="rId2" cstate="print"/>
          <a:srcRect/>
          <a:stretch>
            <a:fillRect/>
          </a:stretch>
        </p:blipFill>
        <p:spPr bwMode="auto">
          <a:xfrm>
            <a:off x="0" y="1447800"/>
            <a:ext cx="3352800" cy="2416175"/>
          </a:xfrm>
          <a:prstGeom prst="rect">
            <a:avLst/>
          </a:prstGeom>
          <a:noFill/>
          <a:ln w="9525">
            <a:noFill/>
            <a:miter lim="800000"/>
            <a:headEnd/>
            <a:tailEnd/>
          </a:ln>
        </p:spPr>
      </p:pic>
      <p:pic>
        <p:nvPicPr>
          <p:cNvPr id="25604" name="Picture 4" descr="bleeding kansas 1.jpg"/>
          <p:cNvPicPr>
            <a:picLocks noChangeAspect="1"/>
          </p:cNvPicPr>
          <p:nvPr/>
        </p:nvPicPr>
        <p:blipFill>
          <a:blip r:embed="rId3" cstate="print"/>
          <a:srcRect/>
          <a:stretch>
            <a:fillRect/>
          </a:stretch>
        </p:blipFill>
        <p:spPr bwMode="auto">
          <a:xfrm>
            <a:off x="3352800" y="1447800"/>
            <a:ext cx="1981200" cy="2825750"/>
          </a:xfrm>
          <a:prstGeom prst="rect">
            <a:avLst/>
          </a:prstGeom>
          <a:noFill/>
          <a:ln w="9525">
            <a:noFill/>
            <a:miter lim="800000"/>
            <a:headEnd/>
            <a:tailEnd/>
          </a:ln>
        </p:spPr>
      </p:pic>
      <p:pic>
        <p:nvPicPr>
          <p:cNvPr id="25605" name="Picture 5" descr="bleeding kansas 2.jpg"/>
          <p:cNvPicPr>
            <a:picLocks noChangeAspect="1"/>
          </p:cNvPicPr>
          <p:nvPr/>
        </p:nvPicPr>
        <p:blipFill>
          <a:blip r:embed="rId4" cstate="print"/>
          <a:srcRect/>
          <a:stretch>
            <a:fillRect/>
          </a:stretch>
        </p:blipFill>
        <p:spPr bwMode="auto">
          <a:xfrm>
            <a:off x="5334000" y="1447800"/>
            <a:ext cx="3810000" cy="2660650"/>
          </a:xfrm>
          <a:prstGeom prst="rect">
            <a:avLst/>
          </a:prstGeom>
          <a:noFill/>
          <a:ln w="9525">
            <a:noFill/>
            <a:miter lim="800000"/>
            <a:headEnd/>
            <a:tailEnd/>
          </a:ln>
        </p:spPr>
      </p:pic>
      <p:pic>
        <p:nvPicPr>
          <p:cNvPr id="25606" name="Picture 6" descr="bleeding kansas 3.jpg"/>
          <p:cNvPicPr>
            <a:picLocks noChangeAspect="1"/>
          </p:cNvPicPr>
          <p:nvPr/>
        </p:nvPicPr>
        <p:blipFill>
          <a:blip r:embed="rId5" cstate="print"/>
          <a:srcRect/>
          <a:stretch>
            <a:fillRect/>
          </a:stretch>
        </p:blipFill>
        <p:spPr bwMode="auto">
          <a:xfrm>
            <a:off x="0" y="3810000"/>
            <a:ext cx="3644900" cy="3048000"/>
          </a:xfrm>
          <a:prstGeom prst="rect">
            <a:avLst/>
          </a:prstGeom>
          <a:noFill/>
          <a:ln w="9525">
            <a:noFill/>
            <a:miter lim="800000"/>
            <a:headEnd/>
            <a:tailEnd/>
          </a:ln>
        </p:spPr>
      </p:pic>
      <p:pic>
        <p:nvPicPr>
          <p:cNvPr id="25607" name="Picture 7" descr="bleeding kansas 4.jpg"/>
          <p:cNvPicPr>
            <a:picLocks noChangeAspect="1"/>
          </p:cNvPicPr>
          <p:nvPr/>
        </p:nvPicPr>
        <p:blipFill>
          <a:blip r:embed="rId6" cstate="print"/>
          <a:srcRect/>
          <a:stretch>
            <a:fillRect/>
          </a:stretch>
        </p:blipFill>
        <p:spPr bwMode="auto">
          <a:xfrm>
            <a:off x="3505200" y="4038600"/>
            <a:ext cx="2414588" cy="2819400"/>
          </a:xfrm>
          <a:prstGeom prst="rect">
            <a:avLst/>
          </a:prstGeom>
          <a:noFill/>
          <a:ln w="9525">
            <a:noFill/>
            <a:miter lim="800000"/>
            <a:headEnd/>
            <a:tailEnd/>
          </a:ln>
        </p:spPr>
      </p:pic>
      <p:pic>
        <p:nvPicPr>
          <p:cNvPr id="25608" name="Picture 8" descr="bleeding kansas 5.jpg"/>
          <p:cNvPicPr>
            <a:picLocks noChangeAspect="1"/>
          </p:cNvPicPr>
          <p:nvPr/>
        </p:nvPicPr>
        <p:blipFill>
          <a:blip r:embed="rId7" cstate="print"/>
          <a:srcRect/>
          <a:stretch>
            <a:fillRect/>
          </a:stretch>
        </p:blipFill>
        <p:spPr bwMode="auto">
          <a:xfrm>
            <a:off x="5943600" y="4191000"/>
            <a:ext cx="3200400" cy="2667000"/>
          </a:xfrm>
          <a:prstGeom prst="rect">
            <a:avLst/>
          </a:prstGeom>
          <a:noFill/>
          <a:ln w="9525">
            <a:noFill/>
            <a:miter lim="800000"/>
            <a:headEnd/>
            <a:tailEnd/>
          </a:ln>
        </p:spPr>
      </p:pic>
      <p:pic>
        <p:nvPicPr>
          <p:cNvPr id="25609" name="Picture 9" descr="bleeding kansas 6.jpg"/>
          <p:cNvPicPr>
            <a:picLocks noChangeAspect="1"/>
          </p:cNvPicPr>
          <p:nvPr/>
        </p:nvPicPr>
        <p:blipFill>
          <a:blip r:embed="rId8" cstate="print"/>
          <a:srcRect/>
          <a:stretch>
            <a:fillRect/>
          </a:stretch>
        </p:blipFill>
        <p:spPr bwMode="auto">
          <a:xfrm>
            <a:off x="6400800" y="0"/>
            <a:ext cx="2743200" cy="1447800"/>
          </a:xfrm>
          <a:prstGeom prst="rect">
            <a:avLst/>
          </a:prstGeom>
          <a:noFill/>
          <a:ln w="9525">
            <a:noFill/>
            <a:miter lim="800000"/>
            <a:headEnd/>
            <a:tailEnd/>
          </a:ln>
        </p:spPr>
      </p:pic>
      <p:pic>
        <p:nvPicPr>
          <p:cNvPr id="25610" name="Picture 10" descr="bk1.jpg"/>
          <p:cNvPicPr>
            <a:picLocks noChangeAspect="1"/>
          </p:cNvPicPr>
          <p:nvPr/>
        </p:nvPicPr>
        <p:blipFill>
          <a:blip r:embed="rId9" cstate="print"/>
          <a:srcRect/>
          <a:stretch>
            <a:fillRect/>
          </a:stretch>
        </p:blipFill>
        <p:spPr bwMode="auto">
          <a:xfrm>
            <a:off x="0" y="0"/>
            <a:ext cx="2667000" cy="1600200"/>
          </a:xfrm>
          <a:prstGeom prst="rect">
            <a:avLst/>
          </a:prstGeom>
          <a:noFill/>
          <a:ln w="9525">
            <a:noFill/>
            <a:miter lim="800000"/>
            <a:headEnd/>
            <a:tailEnd/>
          </a:ln>
        </p:spPr>
      </p:pic>
      <p:pic>
        <p:nvPicPr>
          <p:cNvPr id="25611" name="Picture 10" descr="http://t2.gstatic.com/images?q=tbn:ANd9GcQrX2cy0VSlDmtRGOrr7yS_cUtYGHGlQoJwTZmiCoXzm8gUS6ZK:www1.assumption.edu/ahc/Kansas/territorialmap1860.jpg"/>
          <p:cNvPicPr>
            <a:picLocks noChangeAspect="1" noChangeArrowheads="1"/>
          </p:cNvPicPr>
          <p:nvPr/>
        </p:nvPicPr>
        <p:blipFill>
          <a:blip r:embed="rId10" cstate="print"/>
          <a:srcRect/>
          <a:stretch>
            <a:fillRect/>
          </a:stretch>
        </p:blipFill>
        <p:spPr bwMode="auto">
          <a:xfrm>
            <a:off x="457200" y="1676400"/>
            <a:ext cx="2895600" cy="1919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Box 3"/>
          <p:cNvSpPr txBox="1">
            <a:spLocks noChangeArrowheads="1"/>
          </p:cNvSpPr>
          <p:nvPr/>
        </p:nvSpPr>
        <p:spPr bwMode="auto">
          <a:xfrm>
            <a:off x="0" y="381000"/>
            <a:ext cx="9144000" cy="9571851"/>
          </a:xfrm>
          <a:prstGeom prst="rect">
            <a:avLst/>
          </a:prstGeom>
          <a:noFill/>
          <a:ln w="9525">
            <a:noFill/>
            <a:miter lim="800000"/>
            <a:headEnd/>
            <a:tailEnd/>
          </a:ln>
        </p:spPr>
        <p:txBody>
          <a:bodyPr>
            <a:spAutoFit/>
          </a:bodyPr>
          <a:lstStyle/>
          <a:p>
            <a:pPr algn="ctr"/>
            <a:r>
              <a:rPr lang="en-US" sz="4400" b="1" u="sng" dirty="0">
                <a:latin typeface="Calibri" pitchFamily="34" charset="0"/>
              </a:rPr>
              <a:t>Bleeding </a:t>
            </a:r>
            <a:r>
              <a:rPr lang="en-US" sz="4400" b="1" u="sng" dirty="0" smtClean="0">
                <a:latin typeface="Calibri" pitchFamily="34" charset="0"/>
              </a:rPr>
              <a:t>Kansas</a:t>
            </a:r>
            <a:endParaRPr lang="en-US" sz="4400" b="1" u="sng" dirty="0">
              <a:latin typeface="Calibri" pitchFamily="34" charset="0"/>
            </a:endParaRPr>
          </a:p>
          <a:p>
            <a:r>
              <a:rPr lang="en-US" sz="4400" b="1" dirty="0">
                <a:latin typeface="Calibri" pitchFamily="34" charset="0"/>
              </a:rPr>
              <a:t>Why was </a:t>
            </a:r>
            <a:r>
              <a:rPr lang="en-US" sz="4400" b="1" u="sng" dirty="0">
                <a:latin typeface="Calibri" pitchFamily="34" charset="0"/>
              </a:rPr>
              <a:t>Bleeding Kansas </a:t>
            </a:r>
            <a:r>
              <a:rPr lang="en-US" sz="4400" b="1" dirty="0">
                <a:latin typeface="Calibri" pitchFamily="34" charset="0"/>
              </a:rPr>
              <a:t>important during the Civil War?</a:t>
            </a:r>
          </a:p>
          <a:p>
            <a:r>
              <a:rPr lang="en-US" sz="4400" b="1" u="sng" dirty="0">
                <a:solidFill>
                  <a:srgbClr val="FF0000"/>
                </a:solidFill>
                <a:latin typeface="Calibri" pitchFamily="34" charset="0"/>
              </a:rPr>
              <a:t>Nickname given to the fighting between pro-slavery and anti-slavery settlers in Kansas that resulted in many deaths. </a:t>
            </a:r>
            <a:r>
              <a:rPr lang="en-US" sz="4400" b="1" u="sng" dirty="0" smtClean="0">
                <a:solidFill>
                  <a:srgbClr val="FF0000"/>
                </a:solidFill>
                <a:latin typeface="Calibri" pitchFamily="34" charset="0"/>
              </a:rPr>
              <a:t>It Proved </a:t>
            </a:r>
            <a:r>
              <a:rPr lang="en-US" sz="4400" b="1" u="sng" dirty="0">
                <a:solidFill>
                  <a:srgbClr val="FF0000"/>
                </a:solidFill>
                <a:latin typeface="Calibri" pitchFamily="34" charset="0"/>
              </a:rPr>
              <a:t>that </a:t>
            </a:r>
            <a:r>
              <a:rPr lang="en-US" sz="4400" b="1" u="sng" dirty="0" smtClean="0">
                <a:solidFill>
                  <a:srgbClr val="FF0000"/>
                </a:solidFill>
                <a:latin typeface="Calibri" pitchFamily="34" charset="0"/>
              </a:rPr>
              <a:t>compromise over slavery was unlikely so War would have to solve it.</a:t>
            </a:r>
            <a:endParaRPr lang="en-US" sz="4400" b="1" u="sng" dirty="0">
              <a:solidFill>
                <a:srgbClr val="FF0000"/>
              </a:solidFill>
              <a:latin typeface="Calibri" pitchFamily="34" charset="0"/>
            </a:endParaRPr>
          </a:p>
          <a:p>
            <a:endParaRPr lang="en-US" sz="4400" b="1" dirty="0">
              <a:latin typeface="Calibri" pitchFamily="34" charset="0"/>
            </a:endParaRPr>
          </a:p>
          <a:p>
            <a:endParaRPr lang="en-US" sz="4400" b="1" dirty="0">
              <a:solidFill>
                <a:srgbClr val="FF0000"/>
              </a:solidFill>
              <a:latin typeface="Calibri" pitchFamily="34" charset="0"/>
            </a:endParaRPr>
          </a:p>
          <a:p>
            <a:pPr algn="ctr"/>
            <a:endParaRPr lang="en-US" sz="4400" b="1" u="sng" dirty="0">
              <a:latin typeface="Calibri" pitchFamily="34" charset="0"/>
            </a:endParaRPr>
          </a:p>
          <a:p>
            <a:pPr algn="ctr"/>
            <a:endParaRPr lang="en-US" sz="4400" b="1" u="sng" dirty="0">
              <a:latin typeface="Calibri" pitchFamily="34" charset="0"/>
            </a:endParaRPr>
          </a:p>
          <a:p>
            <a:pPr algn="ctr"/>
            <a:endParaRPr lang="en-US" sz="4400" b="1" u="sng" dirty="0">
              <a:latin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6" descr="http://t1.gstatic.com/images?q=tbn:ANd9GcRyPRfNOsN-zDEY1BeDN7ULZ0FDEQetoA_Ij_mNXIR_MtPbgloy:www.civilwar.org/education/history/civil-war-overview/trigger-events-images/taney.jpg"/>
          <p:cNvPicPr>
            <a:picLocks noChangeAspect="1" noChangeArrowheads="1"/>
          </p:cNvPicPr>
          <p:nvPr/>
        </p:nvPicPr>
        <p:blipFill>
          <a:blip r:embed="rId2" cstate="print"/>
          <a:srcRect/>
          <a:stretch>
            <a:fillRect/>
          </a:stretch>
        </p:blipFill>
        <p:spPr bwMode="auto">
          <a:xfrm>
            <a:off x="3276600" y="0"/>
            <a:ext cx="3505200" cy="2438400"/>
          </a:xfrm>
          <a:prstGeom prst="rect">
            <a:avLst/>
          </a:prstGeom>
          <a:noFill/>
          <a:ln w="9525">
            <a:noFill/>
            <a:miter lim="800000"/>
            <a:headEnd/>
            <a:tailEnd/>
          </a:ln>
        </p:spPr>
      </p:pic>
      <p:pic>
        <p:nvPicPr>
          <p:cNvPr id="27650" name="Picture 10" descr="http://t2.gstatic.com/images?q=tbn:ANd9GcS29KRbJEt5ZPvUAlbI2VPtdTR6-UlFlutTyd7WkKzKjnBLBCY9:www.wnd.com/files/2012/03/washington1203124.jpg"/>
          <p:cNvPicPr>
            <a:picLocks noChangeAspect="1" noChangeArrowheads="1"/>
          </p:cNvPicPr>
          <p:nvPr/>
        </p:nvPicPr>
        <p:blipFill>
          <a:blip r:embed="rId3" cstate="print"/>
          <a:srcRect/>
          <a:stretch>
            <a:fillRect/>
          </a:stretch>
        </p:blipFill>
        <p:spPr bwMode="auto">
          <a:xfrm>
            <a:off x="0" y="2209800"/>
            <a:ext cx="2819400" cy="2228850"/>
          </a:xfrm>
          <a:prstGeom prst="rect">
            <a:avLst/>
          </a:prstGeom>
          <a:noFill/>
          <a:ln w="9525">
            <a:noFill/>
            <a:miter lim="800000"/>
            <a:headEnd/>
            <a:tailEnd/>
          </a:ln>
        </p:spPr>
      </p:pic>
      <p:pic>
        <p:nvPicPr>
          <p:cNvPr id="27651" name="Picture 2" descr="http://t0.gstatic.com/images?q=tbn:ANd9GcTDk1fYpSVGvT_7k2OipyDsWfXOQROt9Zw5egoaQ3zrSeSXalR1:3.bp.blogspot.com/_BZFYe98kpkk/TIzR4rh6TdI/AAAAAAAADUI/8mlLzxGfAzc/s1600/Benjamin%2BRobbins%2BCurtis%2B1.jpg"/>
          <p:cNvPicPr>
            <a:picLocks noChangeAspect="1" noChangeArrowheads="1"/>
          </p:cNvPicPr>
          <p:nvPr/>
        </p:nvPicPr>
        <p:blipFill>
          <a:blip r:embed="rId4" cstate="print"/>
          <a:srcRect/>
          <a:stretch>
            <a:fillRect/>
          </a:stretch>
        </p:blipFill>
        <p:spPr bwMode="auto">
          <a:xfrm>
            <a:off x="6781800" y="0"/>
            <a:ext cx="2362200" cy="3581400"/>
          </a:xfrm>
          <a:prstGeom prst="rect">
            <a:avLst/>
          </a:prstGeom>
          <a:noFill/>
          <a:ln w="9525">
            <a:noFill/>
            <a:miter lim="800000"/>
            <a:headEnd/>
            <a:tailEnd/>
          </a:ln>
        </p:spPr>
      </p:pic>
      <p:pic>
        <p:nvPicPr>
          <p:cNvPr id="27652" name="Picture 12" descr="http://t3.gstatic.com/images?q=tbn:ANd9GcQA0bDmF9jdu--JTDceBfCkYJSwbPMxFB-rdJJ-MFBDIR--1TkT:www.historytunes.com/images/cartoons/18-1.png"/>
          <p:cNvPicPr>
            <a:picLocks noChangeAspect="1" noChangeArrowheads="1"/>
          </p:cNvPicPr>
          <p:nvPr/>
        </p:nvPicPr>
        <p:blipFill>
          <a:blip r:embed="rId5" cstate="print"/>
          <a:srcRect/>
          <a:stretch>
            <a:fillRect/>
          </a:stretch>
        </p:blipFill>
        <p:spPr bwMode="auto">
          <a:xfrm>
            <a:off x="6781800" y="3581400"/>
            <a:ext cx="2362200" cy="3581400"/>
          </a:xfrm>
          <a:prstGeom prst="rect">
            <a:avLst/>
          </a:prstGeom>
          <a:noFill/>
          <a:ln w="9525">
            <a:noFill/>
            <a:miter lim="800000"/>
            <a:headEnd/>
            <a:tailEnd/>
          </a:ln>
        </p:spPr>
      </p:pic>
      <p:pic>
        <p:nvPicPr>
          <p:cNvPr id="27653" name="Picture 8" descr="http://t1.gstatic.com/images?q=tbn:ANd9GcRaqe1_0-4o_1O--3_8ax8v3jO_C-OBq-4CJdlrbJ2IkR1oOdwi:img2.imagesbn.com/p/9780756520267_p0_v1_s260x420.jpg"/>
          <p:cNvPicPr>
            <a:picLocks noChangeAspect="1" noChangeArrowheads="1"/>
          </p:cNvPicPr>
          <p:nvPr/>
        </p:nvPicPr>
        <p:blipFill>
          <a:blip r:embed="rId6" cstate="print"/>
          <a:srcRect/>
          <a:stretch>
            <a:fillRect/>
          </a:stretch>
        </p:blipFill>
        <p:spPr bwMode="auto">
          <a:xfrm>
            <a:off x="2743200" y="2438400"/>
            <a:ext cx="4114800" cy="2486025"/>
          </a:xfrm>
          <a:prstGeom prst="rect">
            <a:avLst/>
          </a:prstGeom>
          <a:noFill/>
          <a:ln w="9525">
            <a:noFill/>
            <a:miter lim="800000"/>
            <a:headEnd/>
            <a:tailEnd/>
          </a:ln>
        </p:spPr>
      </p:pic>
      <p:pic>
        <p:nvPicPr>
          <p:cNvPr id="27654" name="Picture 6" descr="http://t3.gstatic.com/images?q=tbn:ANd9GcTvg_stphjpOD2j5RYWqwajwtgzEFZ53el9emdrXbUC0h0RK1Cbew:www.virginiamemory.com/docs/crop%3Fh%3D199%26w%3D250%26img%3D/docs/Scott_family.jpg%26crop%3Dcx"/>
          <p:cNvPicPr>
            <a:picLocks noChangeAspect="1" noChangeArrowheads="1"/>
          </p:cNvPicPr>
          <p:nvPr/>
        </p:nvPicPr>
        <p:blipFill>
          <a:blip r:embed="rId7" cstate="print"/>
          <a:srcRect/>
          <a:stretch>
            <a:fillRect/>
          </a:stretch>
        </p:blipFill>
        <p:spPr bwMode="auto">
          <a:xfrm>
            <a:off x="2819400" y="4876800"/>
            <a:ext cx="3962400" cy="1981200"/>
          </a:xfrm>
          <a:prstGeom prst="rect">
            <a:avLst/>
          </a:prstGeom>
          <a:noFill/>
          <a:ln w="9525">
            <a:noFill/>
            <a:miter lim="800000"/>
            <a:headEnd/>
            <a:tailEnd/>
          </a:ln>
        </p:spPr>
      </p:pic>
      <p:pic>
        <p:nvPicPr>
          <p:cNvPr id="27655" name="Picture 4" descr="http://t3.gstatic.com/images?q=tbn:ANd9GcRn7-6VOQ_kyIj2F-xZUFXitAW48Cgsc60FLSuASTH5qxByBgDV:www.nps.gov/nri/resources/customcf/story/DredScott_Courthouse.jpg"/>
          <p:cNvPicPr>
            <a:picLocks noChangeAspect="1" noChangeArrowheads="1"/>
          </p:cNvPicPr>
          <p:nvPr/>
        </p:nvPicPr>
        <p:blipFill>
          <a:blip r:embed="rId8" cstate="print"/>
          <a:srcRect/>
          <a:stretch>
            <a:fillRect/>
          </a:stretch>
        </p:blipFill>
        <p:spPr bwMode="auto">
          <a:xfrm>
            <a:off x="0" y="4419600"/>
            <a:ext cx="2819400" cy="2438400"/>
          </a:xfrm>
          <a:prstGeom prst="rect">
            <a:avLst/>
          </a:prstGeom>
          <a:noFill/>
          <a:ln w="9525">
            <a:noFill/>
            <a:miter lim="800000"/>
            <a:headEnd/>
            <a:tailEnd/>
          </a:ln>
        </p:spPr>
      </p:pic>
      <p:pic>
        <p:nvPicPr>
          <p:cNvPr id="27656" name="Picture 5" descr="ds.jpg"/>
          <p:cNvPicPr>
            <a:picLocks noChangeAspect="1"/>
          </p:cNvPicPr>
          <p:nvPr/>
        </p:nvPicPr>
        <p:blipFill>
          <a:blip r:embed="rId9" cstate="print"/>
          <a:srcRect/>
          <a:stretch>
            <a:fillRect/>
          </a:stretch>
        </p:blipFill>
        <p:spPr bwMode="auto">
          <a:xfrm>
            <a:off x="0" y="0"/>
            <a:ext cx="3352800" cy="2514600"/>
          </a:xfrm>
          <a:prstGeom prst="rect">
            <a:avLst/>
          </a:prstGeom>
          <a:noFill/>
          <a:ln w="9525">
            <a:noFill/>
            <a:miter lim="800000"/>
            <a:headEnd/>
            <a:tailEnd/>
          </a:ln>
        </p:spPr>
      </p:pic>
      <p:sp>
        <p:nvSpPr>
          <p:cNvPr id="4" name="Rectangle 3"/>
          <p:cNvSpPr/>
          <p:nvPr/>
        </p:nvSpPr>
        <p:spPr>
          <a:xfrm>
            <a:off x="0" y="0"/>
            <a:ext cx="9144000" cy="1754326"/>
          </a:xfrm>
          <a:prstGeom prst="rect">
            <a:avLst/>
          </a:prstGeom>
          <a:noFill/>
        </p:spPr>
        <p:txBody>
          <a:bodyPr>
            <a:spAutoFit/>
          </a:bodyPr>
          <a:lstStyle/>
          <a:p>
            <a:pPr algn="ctr" fontAlgn="auto">
              <a:spcBef>
                <a:spcPts val="0"/>
              </a:spcBef>
              <a:spcAft>
                <a:spcPts val="0"/>
              </a:spcAft>
              <a:defRPr/>
            </a:pPr>
            <a:r>
              <a:rPr lang="en-US" sz="5400" dirty="0">
                <a:ln w="18415" cmpd="sng">
                  <a:solidFill>
                    <a:srgbClr val="FFFFFF"/>
                  </a:solidFill>
                  <a:prstDash val="solid"/>
                </a:ln>
                <a:solidFill>
                  <a:srgbClr val="FF0000"/>
                </a:solidFill>
                <a:effectLst>
                  <a:outerShdw blurRad="63500" dir="3600000" algn="tl" rotWithShape="0">
                    <a:srgbClr val="000000">
                      <a:alpha val="70000"/>
                    </a:srgbClr>
                  </a:outerShdw>
                </a:effectLst>
                <a:latin typeface="+mn-lt"/>
              </a:rPr>
              <a:t>Dred Scott Supreme Court Decision</a:t>
            </a:r>
          </a:p>
        </p:txBody>
      </p:sp>
      <p:sp>
        <p:nvSpPr>
          <p:cNvPr id="27658" name="TextBox 4"/>
          <p:cNvSpPr txBox="1">
            <a:spLocks noChangeArrowheads="1"/>
          </p:cNvSpPr>
          <p:nvPr/>
        </p:nvSpPr>
        <p:spPr bwMode="auto">
          <a:xfrm>
            <a:off x="2133600" y="1676400"/>
            <a:ext cx="5334000" cy="830263"/>
          </a:xfrm>
          <a:prstGeom prst="rect">
            <a:avLst/>
          </a:prstGeom>
          <a:noFill/>
          <a:ln w="9525">
            <a:noFill/>
            <a:miter lim="800000"/>
            <a:headEnd/>
            <a:tailEnd/>
          </a:ln>
        </p:spPr>
        <p:txBody>
          <a:bodyPr>
            <a:spAutoFit/>
          </a:bodyPr>
          <a:lstStyle/>
          <a:p>
            <a:endParaRPr lang="en-US" sz="4800">
              <a:solidFill>
                <a:srgbClr val="FFFF00"/>
              </a:solidFill>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8094524"/>
          </a:xfrm>
          <a:prstGeom prst="rect">
            <a:avLst/>
          </a:prstGeom>
          <a:noFill/>
        </p:spPr>
        <p:txBody>
          <a:bodyPr>
            <a:spAutoFit/>
          </a:bodyPr>
          <a:lstStyle/>
          <a:p>
            <a:pPr algn="ctr" fontAlgn="auto">
              <a:spcBef>
                <a:spcPts val="0"/>
              </a:spcBef>
              <a:spcAft>
                <a:spcPts val="0"/>
              </a:spcAft>
              <a:defRPr/>
            </a:pPr>
            <a:r>
              <a:rPr lang="en-US" sz="4400" b="1" u="sng" dirty="0" err="1">
                <a:ln w="18415" cmpd="sng">
                  <a:solidFill>
                    <a:srgbClr val="FFFFFF"/>
                  </a:solidFill>
                  <a:prstDash val="solid"/>
                </a:ln>
                <a:solidFill>
                  <a:srgbClr val="FF0000"/>
                </a:solidFill>
                <a:effectLst>
                  <a:outerShdw blurRad="63500" dir="3600000" algn="tl" rotWithShape="0">
                    <a:srgbClr val="000000">
                      <a:alpha val="70000"/>
                    </a:srgbClr>
                  </a:outerShdw>
                </a:effectLst>
                <a:latin typeface="+mn-lt"/>
              </a:rPr>
              <a:t>Dred</a:t>
            </a:r>
            <a:r>
              <a:rPr lang="en-US" sz="4400" b="1" u="sng" dirty="0">
                <a:ln w="18415" cmpd="sng">
                  <a:solidFill>
                    <a:srgbClr val="FFFFFF"/>
                  </a:solidFill>
                  <a:prstDash val="solid"/>
                </a:ln>
                <a:solidFill>
                  <a:srgbClr val="FF0000"/>
                </a:solidFill>
                <a:effectLst>
                  <a:outerShdw blurRad="63500" dir="3600000" algn="tl" rotWithShape="0">
                    <a:srgbClr val="000000">
                      <a:alpha val="70000"/>
                    </a:srgbClr>
                  </a:outerShdw>
                </a:effectLst>
                <a:latin typeface="+mn-lt"/>
              </a:rPr>
              <a:t> Scott Supreme Court Decision</a:t>
            </a:r>
          </a:p>
          <a:p>
            <a:pPr algn="ctr" fontAlgn="auto">
              <a:spcBef>
                <a:spcPts val="0"/>
              </a:spcBef>
              <a:spcAft>
                <a:spcPts val="0"/>
              </a:spcAft>
              <a:defRPr/>
            </a:pPr>
            <a:endParaRPr lang="en-US" sz="4400" b="1" u="sng" dirty="0">
              <a:ln w="18415" cmpd="sng">
                <a:solidFill>
                  <a:srgbClr val="FFFFFF"/>
                </a:solidFill>
                <a:prstDash val="solid"/>
              </a:ln>
              <a:solidFill>
                <a:srgbClr val="FF0000"/>
              </a:solidFill>
              <a:effectLst>
                <a:outerShdw blurRad="63500" dir="3600000" algn="tl" rotWithShape="0">
                  <a:srgbClr val="000000">
                    <a:alpha val="70000"/>
                  </a:srgbClr>
                </a:outerShdw>
              </a:effectLst>
              <a:latin typeface="+mn-lt"/>
            </a:endParaRPr>
          </a:p>
          <a:p>
            <a:pPr fontAlgn="auto">
              <a:spcBef>
                <a:spcPts val="0"/>
              </a:spcBef>
              <a:spcAft>
                <a:spcPts val="0"/>
              </a:spcAft>
              <a:defRPr/>
            </a:pPr>
            <a:r>
              <a:rPr lang="en-US" sz="3600" b="1" dirty="0">
                <a:latin typeface="+mn-lt"/>
              </a:rPr>
              <a:t>Why was the </a:t>
            </a:r>
            <a:r>
              <a:rPr lang="en-US" sz="3600" b="1" u="sng" dirty="0" err="1">
                <a:ln w="18415" cmpd="sng">
                  <a:solidFill>
                    <a:srgbClr val="FFFFFF"/>
                  </a:solidFill>
                  <a:prstDash val="solid"/>
                </a:ln>
                <a:solidFill>
                  <a:srgbClr val="FF0000"/>
                </a:solidFill>
                <a:effectLst>
                  <a:outerShdw blurRad="63500" dir="3600000" algn="tl" rotWithShape="0">
                    <a:srgbClr val="000000">
                      <a:alpha val="70000"/>
                    </a:srgbClr>
                  </a:outerShdw>
                </a:effectLst>
                <a:latin typeface="+mn-lt"/>
              </a:rPr>
              <a:t>Dred</a:t>
            </a:r>
            <a:r>
              <a:rPr lang="en-US" sz="3600" b="1" u="sng" dirty="0">
                <a:ln w="18415" cmpd="sng">
                  <a:solidFill>
                    <a:srgbClr val="FFFFFF"/>
                  </a:solidFill>
                  <a:prstDash val="solid"/>
                </a:ln>
                <a:solidFill>
                  <a:srgbClr val="FF0000"/>
                </a:solidFill>
                <a:effectLst>
                  <a:outerShdw blurRad="63500" dir="3600000" algn="tl" rotWithShape="0">
                    <a:srgbClr val="000000">
                      <a:alpha val="70000"/>
                    </a:srgbClr>
                  </a:outerShdw>
                </a:effectLst>
                <a:latin typeface="+mn-lt"/>
              </a:rPr>
              <a:t> Scott Supreme Court Decision </a:t>
            </a:r>
            <a:r>
              <a:rPr lang="en-US" sz="3600" b="1" dirty="0">
                <a:latin typeface="+mn-lt"/>
              </a:rPr>
              <a:t>important during the Civil War?</a:t>
            </a:r>
          </a:p>
          <a:p>
            <a:pPr fontAlgn="auto">
              <a:spcBef>
                <a:spcPts val="0"/>
              </a:spcBef>
              <a:spcAft>
                <a:spcPts val="0"/>
              </a:spcAft>
              <a:defRPr/>
            </a:pPr>
            <a:endParaRPr lang="en-US" sz="4400" b="1" dirty="0">
              <a:latin typeface="+mn-lt"/>
            </a:endParaRPr>
          </a:p>
          <a:p>
            <a:pPr fontAlgn="auto">
              <a:spcBef>
                <a:spcPts val="0"/>
              </a:spcBef>
              <a:spcAft>
                <a:spcPts val="0"/>
              </a:spcAft>
              <a:defRPr/>
            </a:pPr>
            <a:r>
              <a:rPr lang="en-US" sz="2800" b="1" u="sng" dirty="0">
                <a:solidFill>
                  <a:srgbClr val="FF0000"/>
                </a:solidFill>
                <a:latin typeface="+mn-lt"/>
              </a:rPr>
              <a:t>Supreme Court case where a former slave sued for his freedom and lost. Court ruled that African Americans were not citizens, they were property, and had no right to sue. Court also ruled congress had no right to prohibit Slavery. Major setback for anti-slavery movement</a:t>
            </a:r>
          </a:p>
          <a:p>
            <a:pPr fontAlgn="auto">
              <a:spcBef>
                <a:spcPts val="0"/>
              </a:spcBef>
              <a:spcAft>
                <a:spcPts val="0"/>
              </a:spcAft>
              <a:defRPr/>
            </a:pPr>
            <a:endParaRPr lang="en-US" sz="4400" b="1" u="sng" dirty="0">
              <a:ln w="18415" cmpd="sng">
                <a:solidFill>
                  <a:srgbClr val="FFFFFF"/>
                </a:solidFill>
                <a:prstDash val="solid"/>
              </a:ln>
              <a:solidFill>
                <a:srgbClr val="FF0000"/>
              </a:solidFill>
              <a:effectLst>
                <a:outerShdw blurRad="63500" dir="3600000" algn="tl" rotWithShape="0">
                  <a:srgbClr val="000000">
                    <a:alpha val="70000"/>
                  </a:srgbClr>
                </a:outerShdw>
              </a:effectLst>
              <a:latin typeface="+mn-lt"/>
            </a:endParaRPr>
          </a:p>
          <a:p>
            <a:pPr algn="ctr" fontAlgn="auto">
              <a:spcBef>
                <a:spcPts val="0"/>
              </a:spcBef>
              <a:spcAft>
                <a:spcPts val="0"/>
              </a:spcAft>
              <a:defRPr/>
            </a:pPr>
            <a:endParaRPr lang="en-US" sz="4400" b="1" u="sng" dirty="0">
              <a:ln w="18415" cmpd="sng">
                <a:solidFill>
                  <a:srgbClr val="FFFFFF"/>
                </a:solidFill>
                <a:prstDash val="solid"/>
              </a:ln>
              <a:solidFill>
                <a:srgbClr val="FF0000"/>
              </a:solidFill>
              <a:effectLst>
                <a:outerShdw blurRad="63500" dir="3600000" algn="tl" rotWithShape="0">
                  <a:srgbClr val="000000">
                    <a:alpha val="70000"/>
                  </a:srgbClr>
                </a:outerShdw>
              </a:effectLst>
              <a:latin typeface="+mn-lt"/>
            </a:endParaRPr>
          </a:p>
          <a:p>
            <a:pPr fontAlgn="auto">
              <a:spcBef>
                <a:spcPts val="0"/>
              </a:spcBef>
              <a:spcAft>
                <a:spcPts val="0"/>
              </a:spcAft>
              <a:defRPr/>
            </a:pPr>
            <a:endParaRPr lang="en-US" sz="4400" b="1" u="sng" dirty="0">
              <a:ln w="18415" cmpd="sng">
                <a:solidFill>
                  <a:srgbClr val="FFFFFF"/>
                </a:solidFill>
                <a:prstDash val="solid"/>
              </a:ln>
              <a:effectLst>
                <a:outerShdw blurRad="63500" dir="3600000" algn="tl" rotWithShape="0">
                  <a:srgbClr val="000000">
                    <a:alpha val="70000"/>
                  </a:srgbClr>
                </a:outerShdw>
              </a:effectLst>
              <a:latin typeface="+mn-lt"/>
            </a:endParaRPr>
          </a:p>
          <a:p>
            <a:pPr fontAlgn="auto">
              <a:spcBef>
                <a:spcPts val="0"/>
              </a:spcBef>
              <a:spcAft>
                <a:spcPts val="0"/>
              </a:spcAft>
              <a:defRPr/>
            </a:pPr>
            <a:endParaRPr lang="en-US" sz="4400" dirty="0">
              <a:latin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descr="http://t3.gstatic.com/images?q=tbn:ANd9GcSgNfaxSdyY9Whrrh_5JPItdNxpKqLOshxYfxLs-1ob0p2QakCVkw:media-3.web.britannica.com/eb-media/90/82590-004-346616D5.jpg"/>
          <p:cNvPicPr>
            <a:picLocks noChangeAspect="1" noChangeArrowheads="1"/>
          </p:cNvPicPr>
          <p:nvPr/>
        </p:nvPicPr>
        <p:blipFill>
          <a:blip r:embed="rId2" cstate="print"/>
          <a:srcRect/>
          <a:stretch>
            <a:fillRect/>
          </a:stretch>
        </p:blipFill>
        <p:spPr bwMode="auto">
          <a:xfrm>
            <a:off x="0" y="0"/>
            <a:ext cx="2590800" cy="3733800"/>
          </a:xfrm>
          <a:prstGeom prst="rect">
            <a:avLst/>
          </a:prstGeom>
          <a:noFill/>
          <a:ln w="9525">
            <a:noFill/>
            <a:miter lim="800000"/>
            <a:headEnd/>
            <a:tailEnd/>
          </a:ln>
        </p:spPr>
      </p:pic>
      <p:pic>
        <p:nvPicPr>
          <p:cNvPr id="29698" name="Picture 4" descr="http://www.civilwar.org/150th-anniversary/assets/header-images/john-browns-harpers-ferry.jpg"/>
          <p:cNvPicPr>
            <a:picLocks noChangeAspect="1" noChangeArrowheads="1"/>
          </p:cNvPicPr>
          <p:nvPr/>
        </p:nvPicPr>
        <p:blipFill>
          <a:blip r:embed="rId3" cstate="print"/>
          <a:srcRect/>
          <a:stretch>
            <a:fillRect/>
          </a:stretch>
        </p:blipFill>
        <p:spPr bwMode="auto">
          <a:xfrm>
            <a:off x="0" y="5257800"/>
            <a:ext cx="5200650" cy="1600200"/>
          </a:xfrm>
          <a:prstGeom prst="rect">
            <a:avLst/>
          </a:prstGeom>
          <a:noFill/>
          <a:ln w="9525">
            <a:noFill/>
            <a:miter lim="800000"/>
            <a:headEnd/>
            <a:tailEnd/>
          </a:ln>
        </p:spPr>
      </p:pic>
      <p:pic>
        <p:nvPicPr>
          <p:cNvPr id="29699" name="Picture 6" descr="http://t3.gstatic.com/images?q=tbn:ANd9GcRYp610AeBlmK1yRw3khLtOsvEDV9BfaLnxwv6lKIvCp-GmRQOj:www2.iath.virginia.edu/jbrown/hfcolor.small.gif"/>
          <p:cNvPicPr>
            <a:picLocks noChangeAspect="1" noChangeArrowheads="1"/>
          </p:cNvPicPr>
          <p:nvPr/>
        </p:nvPicPr>
        <p:blipFill>
          <a:blip r:embed="rId4" cstate="print"/>
          <a:srcRect/>
          <a:stretch>
            <a:fillRect/>
          </a:stretch>
        </p:blipFill>
        <p:spPr bwMode="auto">
          <a:xfrm>
            <a:off x="0" y="3657600"/>
            <a:ext cx="5029200" cy="1647825"/>
          </a:xfrm>
          <a:prstGeom prst="rect">
            <a:avLst/>
          </a:prstGeom>
          <a:noFill/>
          <a:ln w="9525">
            <a:noFill/>
            <a:miter lim="800000"/>
            <a:headEnd/>
            <a:tailEnd/>
          </a:ln>
        </p:spPr>
      </p:pic>
      <p:pic>
        <p:nvPicPr>
          <p:cNvPr id="29700" name="Picture 8" descr="http://t3.gstatic.com/images?q=tbn:ANd9GcSA0nhb2ej67jyLszHY-r0_wRRraOpXM5CZw2p2qK9_G1_LEAuEQA:ushistoryimages.com/images/harpers-ferry-raid/fullsize/harpers-ferry-raid-4.jpg"/>
          <p:cNvPicPr>
            <a:picLocks noChangeAspect="1" noChangeArrowheads="1"/>
          </p:cNvPicPr>
          <p:nvPr/>
        </p:nvPicPr>
        <p:blipFill>
          <a:blip r:embed="rId5" cstate="print"/>
          <a:srcRect/>
          <a:stretch>
            <a:fillRect/>
          </a:stretch>
        </p:blipFill>
        <p:spPr bwMode="auto">
          <a:xfrm>
            <a:off x="5105400" y="5238750"/>
            <a:ext cx="4038600" cy="1619250"/>
          </a:xfrm>
          <a:prstGeom prst="rect">
            <a:avLst/>
          </a:prstGeom>
          <a:noFill/>
          <a:ln w="9525">
            <a:noFill/>
            <a:miter lim="800000"/>
            <a:headEnd/>
            <a:tailEnd/>
          </a:ln>
        </p:spPr>
      </p:pic>
      <p:pic>
        <p:nvPicPr>
          <p:cNvPr id="29701" name="Picture 10" descr="http://t0.gstatic.com/images?q=tbn:ANd9GcQFOUZieoPj7z2abItBxyOiQNUUThpuovLaQMstl0_FGoCPabPPlA:media1.shmoop.com/media/images/large/harper%27s-ferry-raid.jpg"/>
          <p:cNvPicPr>
            <a:picLocks noChangeAspect="1" noChangeArrowheads="1"/>
          </p:cNvPicPr>
          <p:nvPr/>
        </p:nvPicPr>
        <p:blipFill>
          <a:blip r:embed="rId6" cstate="print"/>
          <a:srcRect/>
          <a:stretch>
            <a:fillRect/>
          </a:stretch>
        </p:blipFill>
        <p:spPr bwMode="auto">
          <a:xfrm>
            <a:off x="6762750" y="0"/>
            <a:ext cx="2381250" cy="3581400"/>
          </a:xfrm>
          <a:prstGeom prst="rect">
            <a:avLst/>
          </a:prstGeom>
          <a:noFill/>
          <a:ln w="9525">
            <a:noFill/>
            <a:miter lim="800000"/>
            <a:headEnd/>
            <a:tailEnd/>
          </a:ln>
        </p:spPr>
      </p:pic>
      <p:pic>
        <p:nvPicPr>
          <p:cNvPr id="29702" name="Picture 12" descr="http://t3.gstatic.com/images?q=tbn:ANd9GcQ04lw0Rvp6CV0zfR4zja2MnT9VWT7Gcm7YCyKvmiZlDRi2pBZ83Q:www.georgiaencyclopedia.org/media_content/m-8867.jpg"/>
          <p:cNvPicPr>
            <a:picLocks noChangeAspect="1" noChangeArrowheads="1"/>
          </p:cNvPicPr>
          <p:nvPr/>
        </p:nvPicPr>
        <p:blipFill>
          <a:blip r:embed="rId7" cstate="print"/>
          <a:srcRect/>
          <a:stretch>
            <a:fillRect/>
          </a:stretch>
        </p:blipFill>
        <p:spPr bwMode="auto">
          <a:xfrm>
            <a:off x="5029200" y="3581400"/>
            <a:ext cx="4114800" cy="1676400"/>
          </a:xfrm>
          <a:prstGeom prst="rect">
            <a:avLst/>
          </a:prstGeom>
          <a:noFill/>
          <a:ln w="9525">
            <a:noFill/>
            <a:miter lim="800000"/>
            <a:headEnd/>
            <a:tailEnd/>
          </a:ln>
        </p:spPr>
      </p:pic>
      <p:pic>
        <p:nvPicPr>
          <p:cNvPr id="29703" name="Picture 14" descr="http://t3.gstatic.com/images?q=tbn:ANd9GcT7fe7PZ6FjoaWFjjNZoIPF2o_FCEOks6szmgCcU_zeXGpEbsd6Hg:www2.iath.virginia.edu/jbrown/hferry4.small.gif"/>
          <p:cNvPicPr>
            <a:picLocks noChangeAspect="1" noChangeArrowheads="1"/>
          </p:cNvPicPr>
          <p:nvPr/>
        </p:nvPicPr>
        <p:blipFill>
          <a:blip r:embed="rId8" cstate="print"/>
          <a:srcRect/>
          <a:stretch>
            <a:fillRect/>
          </a:stretch>
        </p:blipFill>
        <p:spPr bwMode="auto">
          <a:xfrm>
            <a:off x="2438400" y="1828800"/>
            <a:ext cx="4419600" cy="1752600"/>
          </a:xfrm>
          <a:prstGeom prst="rect">
            <a:avLst/>
          </a:prstGeom>
          <a:noFill/>
          <a:ln w="9525">
            <a:noFill/>
            <a:miter lim="800000"/>
            <a:headEnd/>
            <a:tailEnd/>
          </a:ln>
        </p:spPr>
      </p:pic>
      <p:sp>
        <p:nvSpPr>
          <p:cNvPr id="29704" name="TextBox 9"/>
          <p:cNvSpPr txBox="1">
            <a:spLocks noChangeArrowheads="1"/>
          </p:cNvSpPr>
          <p:nvPr/>
        </p:nvSpPr>
        <p:spPr bwMode="auto">
          <a:xfrm>
            <a:off x="2743200" y="0"/>
            <a:ext cx="3733800" cy="2124075"/>
          </a:xfrm>
          <a:prstGeom prst="rect">
            <a:avLst/>
          </a:prstGeom>
          <a:noFill/>
          <a:ln w="9525">
            <a:noFill/>
            <a:miter lim="800000"/>
            <a:headEnd/>
            <a:tailEnd/>
          </a:ln>
        </p:spPr>
        <p:txBody>
          <a:bodyPr>
            <a:spAutoFit/>
          </a:bodyPr>
          <a:lstStyle/>
          <a:p>
            <a:pPr algn="ctr"/>
            <a:r>
              <a:rPr lang="en-US" sz="4400" b="1" u="sng">
                <a:latin typeface="Calibri" pitchFamily="34" charset="0"/>
              </a:rPr>
              <a:t>Harper’s Ferry</a:t>
            </a:r>
            <a:r>
              <a:rPr lang="en-US" b="1" u="sng">
                <a:latin typeface="Calibri" pitchFamily="34" charset="0"/>
              </a:rPr>
              <a:t> </a:t>
            </a:r>
            <a:r>
              <a:rPr lang="en-US" sz="4400" b="1" u="sng">
                <a:latin typeface="Calibri" pitchFamily="34" charset="0"/>
              </a:rPr>
              <a:t>Raid</a:t>
            </a:r>
          </a:p>
          <a:p>
            <a:pPr algn="ctr"/>
            <a:r>
              <a:rPr lang="en-US" sz="4400" b="1" u="sng">
                <a:latin typeface="Calibri" pitchFamily="34" charset="0"/>
              </a:rPr>
              <a:t>John Brown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6924973"/>
          </a:xfrm>
          <a:prstGeom prst="rect">
            <a:avLst/>
          </a:prstGeom>
          <a:noFill/>
        </p:spPr>
        <p:txBody>
          <a:bodyPr>
            <a:spAutoFit/>
          </a:bodyPr>
          <a:lstStyle/>
          <a:p>
            <a:pPr algn="ctr" fontAlgn="auto">
              <a:spcBef>
                <a:spcPts val="0"/>
              </a:spcBef>
              <a:spcAft>
                <a:spcPts val="0"/>
              </a:spcAft>
              <a:defRPr/>
            </a:pPr>
            <a:r>
              <a:rPr lang="en-US" sz="4400" b="1" u="sng" dirty="0">
                <a:latin typeface="+mn-lt"/>
              </a:rPr>
              <a:t>Harper’s Ferry Raid/John Brown</a:t>
            </a:r>
          </a:p>
          <a:p>
            <a:pPr fontAlgn="auto">
              <a:spcBef>
                <a:spcPts val="0"/>
              </a:spcBef>
              <a:spcAft>
                <a:spcPts val="0"/>
              </a:spcAft>
              <a:defRPr/>
            </a:pPr>
            <a:endParaRPr lang="en-US" sz="4400" b="1" u="sng" dirty="0">
              <a:latin typeface="+mn-lt"/>
            </a:endParaRPr>
          </a:p>
          <a:p>
            <a:pPr fontAlgn="auto">
              <a:spcBef>
                <a:spcPts val="0"/>
              </a:spcBef>
              <a:spcAft>
                <a:spcPts val="0"/>
              </a:spcAft>
              <a:defRPr/>
            </a:pPr>
            <a:r>
              <a:rPr lang="en-US" sz="4400" b="1" dirty="0">
                <a:latin typeface="+mn-lt"/>
              </a:rPr>
              <a:t>Why was the </a:t>
            </a:r>
            <a:r>
              <a:rPr lang="en-US" sz="4400" b="1" u="sng" dirty="0">
                <a:latin typeface="+mn-lt"/>
              </a:rPr>
              <a:t>Harper’s Ferry Raid/John Brown</a:t>
            </a:r>
            <a:r>
              <a:rPr lang="en-US" sz="4400" b="1" u="sng" dirty="0">
                <a:ln w="18415" cmpd="sng">
                  <a:solidFill>
                    <a:srgbClr val="FFFFFF"/>
                  </a:solidFill>
                  <a:prstDash val="solid"/>
                </a:ln>
                <a:solidFill>
                  <a:srgbClr val="FF0000"/>
                </a:solidFill>
                <a:effectLst>
                  <a:outerShdw blurRad="63500" dir="3600000" algn="tl" rotWithShape="0">
                    <a:srgbClr val="000000">
                      <a:alpha val="70000"/>
                    </a:srgbClr>
                  </a:outerShdw>
                </a:effectLst>
                <a:latin typeface="+mn-lt"/>
              </a:rPr>
              <a:t> </a:t>
            </a:r>
            <a:r>
              <a:rPr lang="en-US" sz="4400" b="1" dirty="0">
                <a:latin typeface="+mn-lt"/>
              </a:rPr>
              <a:t>important during the Civil War?</a:t>
            </a:r>
          </a:p>
          <a:p>
            <a:pPr fontAlgn="auto">
              <a:spcBef>
                <a:spcPts val="0"/>
              </a:spcBef>
              <a:spcAft>
                <a:spcPts val="0"/>
              </a:spcAft>
              <a:defRPr/>
            </a:pPr>
            <a:r>
              <a:rPr lang="en-US" sz="3600" b="1" u="sng" dirty="0">
                <a:solidFill>
                  <a:srgbClr val="FF0000"/>
                </a:solidFill>
                <a:latin typeface="+mn-lt"/>
              </a:rPr>
              <a:t>An unsuccessful attempt by abolitionist John Brown to start an armed slave revolt in 1859 by seizing an U.S. </a:t>
            </a:r>
            <a:r>
              <a:rPr lang="en-US" sz="3600" b="1" u="sng" dirty="0" smtClean="0">
                <a:solidFill>
                  <a:srgbClr val="FF0000"/>
                </a:solidFill>
                <a:latin typeface="+mn-lt"/>
              </a:rPr>
              <a:t>Weapons Arsenal </a:t>
            </a:r>
            <a:r>
              <a:rPr lang="en-US" sz="3600" b="1" u="sng" dirty="0">
                <a:solidFill>
                  <a:srgbClr val="FF0000"/>
                </a:solidFill>
                <a:latin typeface="+mn-lt"/>
              </a:rPr>
              <a:t>at Harpers Ferry, Virginia. Brown </a:t>
            </a:r>
            <a:r>
              <a:rPr lang="en-US" sz="3600" b="1" u="sng" dirty="0" smtClean="0">
                <a:solidFill>
                  <a:srgbClr val="FF0000"/>
                </a:solidFill>
                <a:latin typeface="+mn-lt"/>
              </a:rPr>
              <a:t>was </a:t>
            </a:r>
            <a:r>
              <a:rPr lang="en-US" sz="3600" b="1" u="sng" smtClean="0">
                <a:solidFill>
                  <a:srgbClr val="FF0000"/>
                </a:solidFill>
                <a:latin typeface="+mn-lt"/>
              </a:rPr>
              <a:t>captured, convicted </a:t>
            </a:r>
            <a:r>
              <a:rPr lang="en-US" sz="3600" b="1" u="sng" dirty="0">
                <a:solidFill>
                  <a:srgbClr val="FF0000"/>
                </a:solidFill>
                <a:latin typeface="+mn-lt"/>
              </a:rPr>
              <a:t>of Treason, and hanged.</a:t>
            </a:r>
          </a:p>
          <a:p>
            <a:pPr algn="ctr" fontAlgn="auto">
              <a:spcBef>
                <a:spcPts val="0"/>
              </a:spcBef>
              <a:spcAft>
                <a:spcPts val="0"/>
              </a:spcAft>
              <a:defRPr/>
            </a:pPr>
            <a:endParaRPr lang="en-US" sz="4400" dirty="0">
              <a:latin typeface="+mn-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3" descr="images (8).jpg"/>
          <p:cNvPicPr>
            <a:picLocks noChangeAspect="1"/>
          </p:cNvPicPr>
          <p:nvPr/>
        </p:nvPicPr>
        <p:blipFill>
          <a:blip r:embed="rId2" cstate="print"/>
          <a:srcRect/>
          <a:stretch>
            <a:fillRect/>
          </a:stretch>
        </p:blipFill>
        <p:spPr bwMode="auto">
          <a:xfrm rot="-213382">
            <a:off x="55563" y="106363"/>
            <a:ext cx="3489325" cy="1905000"/>
          </a:xfrm>
          <a:prstGeom prst="rect">
            <a:avLst/>
          </a:prstGeom>
          <a:noFill/>
          <a:ln w="9525">
            <a:noFill/>
            <a:miter lim="800000"/>
            <a:headEnd/>
            <a:tailEnd/>
          </a:ln>
        </p:spPr>
      </p:pic>
      <p:pic>
        <p:nvPicPr>
          <p:cNvPr id="31746" name="Picture 4" descr="images (9).jpg"/>
          <p:cNvPicPr>
            <a:picLocks noChangeAspect="1"/>
          </p:cNvPicPr>
          <p:nvPr/>
        </p:nvPicPr>
        <p:blipFill>
          <a:blip r:embed="rId3" cstate="print"/>
          <a:srcRect/>
          <a:stretch>
            <a:fillRect/>
          </a:stretch>
        </p:blipFill>
        <p:spPr bwMode="auto">
          <a:xfrm rot="427313">
            <a:off x="6192838" y="-128588"/>
            <a:ext cx="3025775" cy="2986088"/>
          </a:xfrm>
          <a:prstGeom prst="rect">
            <a:avLst/>
          </a:prstGeom>
          <a:noFill/>
          <a:ln w="9525">
            <a:noFill/>
            <a:miter lim="800000"/>
            <a:headEnd/>
            <a:tailEnd/>
          </a:ln>
        </p:spPr>
      </p:pic>
      <p:pic>
        <p:nvPicPr>
          <p:cNvPr id="31747" name="Picture 5" descr="images (10).jpg"/>
          <p:cNvPicPr>
            <a:picLocks noChangeAspect="1"/>
          </p:cNvPicPr>
          <p:nvPr/>
        </p:nvPicPr>
        <p:blipFill>
          <a:blip r:embed="rId4" cstate="print"/>
          <a:srcRect/>
          <a:stretch>
            <a:fillRect/>
          </a:stretch>
        </p:blipFill>
        <p:spPr bwMode="auto">
          <a:xfrm rot="-291501">
            <a:off x="3059113" y="2736850"/>
            <a:ext cx="3103562" cy="3997325"/>
          </a:xfrm>
          <a:prstGeom prst="rect">
            <a:avLst/>
          </a:prstGeom>
          <a:noFill/>
          <a:ln w="9525">
            <a:noFill/>
            <a:miter lim="800000"/>
            <a:headEnd/>
            <a:tailEnd/>
          </a:ln>
        </p:spPr>
      </p:pic>
      <p:pic>
        <p:nvPicPr>
          <p:cNvPr id="31748" name="Picture 6" descr="images (11).jpg"/>
          <p:cNvPicPr>
            <a:picLocks noChangeAspect="1"/>
          </p:cNvPicPr>
          <p:nvPr/>
        </p:nvPicPr>
        <p:blipFill>
          <a:blip r:embed="rId5" cstate="print"/>
          <a:srcRect/>
          <a:stretch>
            <a:fillRect/>
          </a:stretch>
        </p:blipFill>
        <p:spPr bwMode="auto">
          <a:xfrm>
            <a:off x="0" y="2209800"/>
            <a:ext cx="2806700" cy="2819400"/>
          </a:xfrm>
          <a:prstGeom prst="rect">
            <a:avLst/>
          </a:prstGeom>
          <a:noFill/>
          <a:ln w="9525">
            <a:noFill/>
            <a:miter lim="800000"/>
            <a:headEnd/>
            <a:tailEnd/>
          </a:ln>
        </p:spPr>
      </p:pic>
      <p:pic>
        <p:nvPicPr>
          <p:cNvPr id="31750" name="Picture 10" descr="images (15).jpg"/>
          <p:cNvPicPr>
            <a:picLocks noChangeAspect="1"/>
          </p:cNvPicPr>
          <p:nvPr/>
        </p:nvPicPr>
        <p:blipFill>
          <a:blip r:embed="rId6" cstate="print"/>
          <a:srcRect/>
          <a:stretch>
            <a:fillRect/>
          </a:stretch>
        </p:blipFill>
        <p:spPr bwMode="auto">
          <a:xfrm>
            <a:off x="3657600" y="0"/>
            <a:ext cx="2362200" cy="2835275"/>
          </a:xfrm>
          <a:prstGeom prst="rect">
            <a:avLst/>
          </a:prstGeom>
          <a:noFill/>
          <a:ln w="9525">
            <a:noFill/>
            <a:miter lim="800000"/>
            <a:headEnd/>
            <a:tailEnd/>
          </a:ln>
        </p:spPr>
      </p:pic>
      <p:sp>
        <p:nvSpPr>
          <p:cNvPr id="10" name="Rectangle 9"/>
          <p:cNvSpPr/>
          <p:nvPr/>
        </p:nvSpPr>
        <p:spPr>
          <a:xfrm>
            <a:off x="381000" y="0"/>
            <a:ext cx="8517140" cy="769441"/>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4400" b="1" spc="50" dirty="0">
                <a:ln w="11430"/>
                <a:effectLst>
                  <a:outerShdw blurRad="76200" dist="50800" dir="5400000" algn="tl" rotWithShape="0">
                    <a:srgbClr val="000000">
                      <a:alpha val="65000"/>
                    </a:srgbClr>
                  </a:outerShdw>
                </a:effectLst>
                <a:latin typeface="+mn-lt"/>
              </a:rPr>
              <a:t>Abraham Lincoln Elected President</a:t>
            </a:r>
          </a:p>
        </p:txBody>
      </p:sp>
      <p:pic>
        <p:nvPicPr>
          <p:cNvPr id="11" name="Picture 10" descr="candidates.jpg"/>
          <p:cNvPicPr>
            <a:picLocks noChangeAspect="1"/>
          </p:cNvPicPr>
          <p:nvPr/>
        </p:nvPicPr>
        <p:blipFill>
          <a:blip r:embed="rId7" cstate="print"/>
          <a:stretch>
            <a:fillRect/>
          </a:stretch>
        </p:blipFill>
        <p:spPr>
          <a:xfrm>
            <a:off x="0" y="5308600"/>
            <a:ext cx="5715000" cy="1549400"/>
          </a:xfrm>
          <a:prstGeom prst="rect">
            <a:avLst/>
          </a:prstGeom>
        </p:spPr>
      </p:pic>
      <p:pic>
        <p:nvPicPr>
          <p:cNvPr id="12" name="Picture 11" descr="memorial.jpg"/>
          <p:cNvPicPr>
            <a:picLocks noChangeAspect="1"/>
          </p:cNvPicPr>
          <p:nvPr/>
        </p:nvPicPr>
        <p:blipFill>
          <a:blip r:embed="rId8" cstate="print"/>
          <a:stretch>
            <a:fillRect/>
          </a:stretch>
        </p:blipFill>
        <p:spPr>
          <a:xfrm>
            <a:off x="5867400" y="3733800"/>
            <a:ext cx="3276600" cy="2454287"/>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8610600" cy="7478713"/>
          </a:xfrm>
          <a:prstGeom prst="rect">
            <a:avLst/>
          </a:prstGeom>
          <a:noFill/>
        </p:spPr>
        <p:txBody>
          <a:bodyPr>
            <a:spAutoFit/>
          </a:bodyPr>
          <a:lstStyle/>
          <a:p>
            <a:pPr algn="ctr" fontAlgn="auto">
              <a:spcBef>
                <a:spcPts val="0"/>
              </a:spcBef>
              <a:spcAft>
                <a:spcPts val="0"/>
              </a:spcAft>
              <a:defRPr/>
            </a:pPr>
            <a:r>
              <a:rPr lang="en-US" sz="4000" b="1" u="sng" spc="50" dirty="0">
                <a:ln w="11430"/>
                <a:effectLst>
                  <a:outerShdw blurRad="76200" dist="50800" dir="5400000" algn="tl" rotWithShape="0">
                    <a:srgbClr val="000000">
                      <a:alpha val="65000"/>
                    </a:srgbClr>
                  </a:outerShdw>
                </a:effectLst>
                <a:latin typeface="+mn-lt"/>
              </a:rPr>
              <a:t>Abraham Lincoln Elected President</a:t>
            </a:r>
          </a:p>
          <a:p>
            <a:pPr algn="ctr" fontAlgn="auto">
              <a:spcBef>
                <a:spcPts val="0"/>
              </a:spcBef>
              <a:spcAft>
                <a:spcPts val="0"/>
              </a:spcAft>
              <a:defRPr/>
            </a:pPr>
            <a:endParaRPr lang="en-US" sz="4000" b="1" u="sng" spc="50" dirty="0">
              <a:ln w="11430"/>
              <a:effectLst>
                <a:outerShdw blurRad="76200" dist="50800" dir="5400000" algn="tl" rotWithShape="0">
                  <a:srgbClr val="000000">
                    <a:alpha val="65000"/>
                  </a:srgbClr>
                </a:outerShdw>
              </a:effectLst>
              <a:latin typeface="+mn-lt"/>
            </a:endParaRPr>
          </a:p>
          <a:p>
            <a:pPr fontAlgn="auto">
              <a:spcBef>
                <a:spcPts val="0"/>
              </a:spcBef>
              <a:spcAft>
                <a:spcPts val="0"/>
              </a:spcAft>
              <a:defRPr/>
            </a:pPr>
            <a:r>
              <a:rPr lang="en-US" sz="4000" b="1" dirty="0">
                <a:latin typeface="+mn-lt"/>
              </a:rPr>
              <a:t>Why was the </a:t>
            </a:r>
            <a:r>
              <a:rPr lang="en-US" sz="4000" b="1" u="sng" spc="50" dirty="0">
                <a:ln w="11430"/>
                <a:effectLst>
                  <a:outerShdw blurRad="76200" dist="50800" dir="5400000" algn="tl" rotWithShape="0">
                    <a:srgbClr val="000000">
                      <a:alpha val="65000"/>
                    </a:srgbClr>
                  </a:outerShdw>
                </a:effectLst>
                <a:latin typeface="+mn-lt"/>
              </a:rPr>
              <a:t>Abraham Lincoln Elected President </a:t>
            </a:r>
            <a:r>
              <a:rPr lang="en-US" sz="4000" b="1" dirty="0">
                <a:latin typeface="+mn-lt"/>
              </a:rPr>
              <a:t>important during the Civil War?</a:t>
            </a:r>
          </a:p>
          <a:p>
            <a:pPr fontAlgn="auto">
              <a:spcBef>
                <a:spcPts val="0"/>
              </a:spcBef>
              <a:spcAft>
                <a:spcPts val="0"/>
              </a:spcAft>
              <a:defRPr/>
            </a:pPr>
            <a:r>
              <a:rPr lang="en-US" sz="4000" b="1" u="sng" dirty="0">
                <a:solidFill>
                  <a:srgbClr val="FF0000"/>
                </a:solidFill>
                <a:latin typeface="+mn-lt"/>
              </a:rPr>
              <a:t>Lincoln’s victory angered the South, and led to the secession of the Southern States. The South believed he would destroy their way of life by taking away their states rights to own slaves.</a:t>
            </a:r>
          </a:p>
          <a:p>
            <a:pPr fontAlgn="auto">
              <a:spcBef>
                <a:spcPts val="0"/>
              </a:spcBef>
              <a:spcAft>
                <a:spcPts val="0"/>
              </a:spcAft>
              <a:defRPr/>
            </a:pPr>
            <a:endParaRPr lang="en-US" sz="4000" b="1" spc="50" dirty="0">
              <a:ln w="11430"/>
              <a:effectLst>
                <a:outerShdw blurRad="76200" dist="50800" dir="5400000" algn="tl" rotWithShape="0">
                  <a:srgbClr val="000000">
                    <a:alpha val="65000"/>
                  </a:srgbClr>
                </a:outerShdw>
              </a:effectLst>
              <a:latin typeface="+mn-lt"/>
            </a:endParaRPr>
          </a:p>
          <a:p>
            <a:pPr fontAlgn="auto">
              <a:spcBef>
                <a:spcPts val="0"/>
              </a:spcBef>
              <a:spcAft>
                <a:spcPts val="0"/>
              </a:spcAft>
              <a:defRPr/>
            </a:pPr>
            <a:endParaRPr lang="en-US" sz="4000" dirty="0">
              <a:latin typeface="+mn-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ctrTitle"/>
          </p:nvPr>
        </p:nvSpPr>
        <p:spPr>
          <a:xfrm>
            <a:off x="0" y="0"/>
            <a:ext cx="9144000" cy="1447800"/>
          </a:xfrm>
        </p:spPr>
        <p:txBody>
          <a:bodyPr/>
          <a:lstStyle/>
          <a:p>
            <a:r>
              <a:rPr lang="en-US" sz="7200" smtClean="0"/>
              <a:t>South Carolina Secedes</a:t>
            </a:r>
          </a:p>
        </p:txBody>
      </p:sp>
      <p:pic>
        <p:nvPicPr>
          <p:cNvPr id="33794" name="Picture 2" descr="http://2.bp.blogspot.com/_GE6VN2dOt7E/TRANiyvYtEI/AAAAAAAAARs/4UBbyb3l8SU/s1600/HD_TheUnionisDissolved.jpg"/>
          <p:cNvPicPr>
            <a:picLocks noChangeAspect="1" noChangeArrowheads="1"/>
          </p:cNvPicPr>
          <p:nvPr/>
        </p:nvPicPr>
        <p:blipFill>
          <a:blip r:embed="rId2" cstate="print"/>
          <a:srcRect/>
          <a:stretch>
            <a:fillRect/>
          </a:stretch>
        </p:blipFill>
        <p:spPr bwMode="auto">
          <a:xfrm>
            <a:off x="0" y="1143000"/>
            <a:ext cx="3124200" cy="1981200"/>
          </a:xfrm>
          <a:prstGeom prst="rect">
            <a:avLst/>
          </a:prstGeom>
          <a:noFill/>
          <a:ln w="9525">
            <a:noFill/>
            <a:miter lim="800000"/>
            <a:headEnd/>
            <a:tailEnd/>
          </a:ln>
        </p:spPr>
      </p:pic>
      <p:pic>
        <p:nvPicPr>
          <p:cNvPr id="33795" name="Picture 4" descr="http://wbtv.images.worldnow.com/images/20075552_BG2.jpg"/>
          <p:cNvPicPr>
            <a:picLocks noChangeAspect="1" noChangeArrowheads="1"/>
          </p:cNvPicPr>
          <p:nvPr/>
        </p:nvPicPr>
        <p:blipFill>
          <a:blip r:embed="rId3" cstate="print"/>
          <a:srcRect/>
          <a:stretch>
            <a:fillRect/>
          </a:stretch>
        </p:blipFill>
        <p:spPr bwMode="auto">
          <a:xfrm>
            <a:off x="3124200" y="1143000"/>
            <a:ext cx="2590800" cy="1944688"/>
          </a:xfrm>
          <a:prstGeom prst="rect">
            <a:avLst/>
          </a:prstGeom>
          <a:noFill/>
          <a:ln w="9525">
            <a:noFill/>
            <a:miter lim="800000"/>
            <a:headEnd/>
            <a:tailEnd/>
          </a:ln>
        </p:spPr>
      </p:pic>
      <p:pic>
        <p:nvPicPr>
          <p:cNvPr id="33796" name="Picture 6" descr="http://weeklyworldnews.files.wordpress.com/2012/11/20_secedez.jpg?w=610"/>
          <p:cNvPicPr>
            <a:picLocks noChangeAspect="1" noChangeArrowheads="1"/>
          </p:cNvPicPr>
          <p:nvPr/>
        </p:nvPicPr>
        <p:blipFill>
          <a:blip r:embed="rId4" cstate="print"/>
          <a:srcRect/>
          <a:stretch>
            <a:fillRect/>
          </a:stretch>
        </p:blipFill>
        <p:spPr bwMode="auto">
          <a:xfrm>
            <a:off x="5715000" y="1066800"/>
            <a:ext cx="3429000" cy="2057400"/>
          </a:xfrm>
          <a:prstGeom prst="rect">
            <a:avLst/>
          </a:prstGeom>
          <a:noFill/>
          <a:ln w="9525">
            <a:noFill/>
            <a:miter lim="800000"/>
            <a:headEnd/>
            <a:tailEnd/>
          </a:ln>
        </p:spPr>
      </p:pic>
      <p:pic>
        <p:nvPicPr>
          <p:cNvPr id="33797" name="Picture 8" descr="http://rlv.zcache.com/south_carolina_first_to_secede_bumper_sticker-r7415c8de2d5e483e879530cf13b0e440_v9wht_8byvr_512.jpg"/>
          <p:cNvPicPr>
            <a:picLocks noChangeAspect="1" noChangeArrowheads="1"/>
          </p:cNvPicPr>
          <p:nvPr/>
        </p:nvPicPr>
        <p:blipFill>
          <a:blip r:embed="rId5" cstate="print"/>
          <a:srcRect/>
          <a:stretch>
            <a:fillRect/>
          </a:stretch>
        </p:blipFill>
        <p:spPr bwMode="auto">
          <a:xfrm>
            <a:off x="0" y="3733800"/>
            <a:ext cx="9144000" cy="4495800"/>
          </a:xfrm>
          <a:prstGeom prst="rect">
            <a:avLst/>
          </a:prstGeom>
          <a:noFill/>
          <a:ln w="9525">
            <a:noFill/>
            <a:miter lim="800000"/>
            <a:headEnd/>
            <a:tailEnd/>
          </a:ln>
        </p:spPr>
      </p:pic>
      <p:pic>
        <p:nvPicPr>
          <p:cNvPr id="33798" name="Picture 2" descr="http://t0.gstatic.com/images?q=tbn:ANd9GcTBaBzaucAN_CgPQ7SUb3lfoeLDcxoH0eU2cjevDx_C3Cwdbgzwkw:www.xtimeline.com/__UserPic_Large/64329/evt100601062700121.jpg"/>
          <p:cNvPicPr>
            <a:picLocks noChangeAspect="1" noChangeArrowheads="1"/>
          </p:cNvPicPr>
          <p:nvPr/>
        </p:nvPicPr>
        <p:blipFill>
          <a:blip r:embed="rId6" cstate="print"/>
          <a:srcRect/>
          <a:stretch>
            <a:fillRect/>
          </a:stretch>
        </p:blipFill>
        <p:spPr bwMode="auto">
          <a:xfrm>
            <a:off x="2895600" y="3124200"/>
            <a:ext cx="2667000" cy="1990725"/>
          </a:xfrm>
          <a:prstGeom prst="rect">
            <a:avLst/>
          </a:prstGeom>
          <a:noFill/>
          <a:ln w="9525">
            <a:noFill/>
            <a:miter lim="800000"/>
            <a:headEnd/>
            <a:tailEnd/>
          </a:ln>
        </p:spPr>
      </p:pic>
      <p:pic>
        <p:nvPicPr>
          <p:cNvPr id="33799" name="Picture 6" descr="http://t2.gstatic.com/images?q=tbn:ANd9GcS0TRYm3J61viRMbFRBibmEtWPEqqjMdad-KGL8EtgRyauE5Grx:www.xtimeline.com/__UserPic_Large/4865/ELT200802121944076075546.JPG"/>
          <p:cNvPicPr>
            <a:picLocks noChangeAspect="1" noChangeArrowheads="1"/>
          </p:cNvPicPr>
          <p:nvPr/>
        </p:nvPicPr>
        <p:blipFill>
          <a:blip r:embed="rId7" cstate="print"/>
          <a:srcRect/>
          <a:stretch>
            <a:fillRect/>
          </a:stretch>
        </p:blipFill>
        <p:spPr bwMode="auto">
          <a:xfrm>
            <a:off x="5562600" y="3124200"/>
            <a:ext cx="3581400" cy="1981200"/>
          </a:xfrm>
          <a:prstGeom prst="rect">
            <a:avLst/>
          </a:prstGeom>
          <a:noFill/>
          <a:ln w="9525">
            <a:noFill/>
            <a:miter lim="800000"/>
            <a:headEnd/>
            <a:tailEnd/>
          </a:ln>
        </p:spPr>
      </p:pic>
      <p:pic>
        <p:nvPicPr>
          <p:cNvPr id="33800" name="Picture 8" descr="http://civilwardailygazette.com/wp-content/uploads/2010/12/18610520.jpg"/>
          <p:cNvPicPr>
            <a:picLocks noChangeAspect="1" noChangeArrowheads="1"/>
          </p:cNvPicPr>
          <p:nvPr/>
        </p:nvPicPr>
        <p:blipFill>
          <a:blip r:embed="rId8" cstate="print"/>
          <a:srcRect/>
          <a:stretch>
            <a:fillRect/>
          </a:stretch>
        </p:blipFill>
        <p:spPr bwMode="auto">
          <a:xfrm>
            <a:off x="0" y="3124200"/>
            <a:ext cx="312420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Box 3"/>
          <p:cNvSpPr txBox="1">
            <a:spLocks noChangeArrowheads="1"/>
          </p:cNvSpPr>
          <p:nvPr/>
        </p:nvSpPr>
        <p:spPr bwMode="auto">
          <a:xfrm>
            <a:off x="0" y="228600"/>
            <a:ext cx="9144000" cy="8156575"/>
          </a:xfrm>
          <a:prstGeom prst="rect">
            <a:avLst/>
          </a:prstGeom>
          <a:noFill/>
          <a:ln w="9525">
            <a:noFill/>
            <a:miter lim="800000"/>
            <a:headEnd/>
            <a:tailEnd/>
          </a:ln>
        </p:spPr>
        <p:txBody>
          <a:bodyPr>
            <a:spAutoFit/>
          </a:bodyPr>
          <a:lstStyle/>
          <a:p>
            <a:pPr algn="ctr"/>
            <a:r>
              <a:rPr lang="en-US" sz="5400" b="1" u="sng">
                <a:latin typeface="Calibri" pitchFamily="34" charset="0"/>
              </a:rPr>
              <a:t>Nat Turner</a:t>
            </a:r>
          </a:p>
          <a:p>
            <a:r>
              <a:rPr lang="en-US" sz="5400" b="1">
                <a:latin typeface="Calibri" pitchFamily="34" charset="0"/>
              </a:rPr>
              <a:t>Why was Nat Turner important during the Civil War?</a:t>
            </a:r>
          </a:p>
          <a:p>
            <a:r>
              <a:rPr lang="en-US" sz="4000" b="1" u="sng">
                <a:solidFill>
                  <a:srgbClr val="FF0000"/>
                </a:solidFill>
                <a:latin typeface="Calibri" pitchFamily="34" charset="0"/>
              </a:rPr>
              <a:t>Was an American Slave (1831) that led a slave rebellion in Virginia that resulted in 55 white deaths and more than 100 black deaths. Turner was captured, convicted, and sentenced to death by hanging.</a:t>
            </a:r>
          </a:p>
          <a:p>
            <a:endParaRPr lang="en-US" sz="5400" b="1" u="sng">
              <a:latin typeface="Calibri" pitchFamily="34" charset="0"/>
            </a:endParaRPr>
          </a:p>
          <a:p>
            <a:endParaRPr lang="en-US" sz="5400" b="1" u="sng">
              <a:solidFill>
                <a:srgbClr val="FF0000"/>
              </a:solidFill>
              <a:latin typeface="Calibri" pitchFamily="34" charset="0"/>
            </a:endParaRPr>
          </a:p>
          <a:p>
            <a:endParaRPr lang="en-US" sz="5400" b="1" u="sng">
              <a:latin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Box 1"/>
          <p:cNvSpPr txBox="1">
            <a:spLocks noChangeArrowheads="1"/>
          </p:cNvSpPr>
          <p:nvPr/>
        </p:nvSpPr>
        <p:spPr bwMode="auto">
          <a:xfrm>
            <a:off x="0" y="0"/>
            <a:ext cx="9144000" cy="8894743"/>
          </a:xfrm>
          <a:prstGeom prst="rect">
            <a:avLst/>
          </a:prstGeom>
          <a:noFill/>
          <a:ln w="9525">
            <a:noFill/>
            <a:miter lim="800000"/>
            <a:headEnd/>
            <a:tailEnd/>
          </a:ln>
        </p:spPr>
        <p:txBody>
          <a:bodyPr>
            <a:spAutoFit/>
          </a:bodyPr>
          <a:lstStyle/>
          <a:p>
            <a:pPr algn="ctr"/>
            <a:r>
              <a:rPr lang="en-US" sz="4400" b="1" u="sng" dirty="0">
                <a:latin typeface="Calibri" pitchFamily="34" charset="0"/>
              </a:rPr>
              <a:t>South Carolina Secedes</a:t>
            </a:r>
          </a:p>
          <a:p>
            <a:pPr algn="ctr"/>
            <a:endParaRPr lang="en-US" sz="4400" b="1" u="sng" dirty="0">
              <a:latin typeface="Calibri" pitchFamily="34" charset="0"/>
            </a:endParaRPr>
          </a:p>
          <a:p>
            <a:r>
              <a:rPr lang="en-US" sz="4400" b="1" dirty="0">
                <a:latin typeface="Calibri" pitchFamily="34" charset="0"/>
              </a:rPr>
              <a:t>Why was </a:t>
            </a:r>
            <a:r>
              <a:rPr lang="en-US" sz="4400" b="1" u="sng" dirty="0">
                <a:latin typeface="Calibri" pitchFamily="34" charset="0"/>
              </a:rPr>
              <a:t>South Carolina Seceding</a:t>
            </a:r>
          </a:p>
          <a:p>
            <a:r>
              <a:rPr lang="en-US" sz="4400" b="1" dirty="0">
                <a:latin typeface="Calibri" pitchFamily="34" charset="0"/>
              </a:rPr>
              <a:t>important during the Civil War?</a:t>
            </a:r>
          </a:p>
          <a:p>
            <a:endParaRPr lang="en-US" sz="4400" b="1" dirty="0">
              <a:latin typeface="Calibri" pitchFamily="34" charset="0"/>
            </a:endParaRPr>
          </a:p>
          <a:p>
            <a:r>
              <a:rPr lang="en-US" sz="4400" b="1" u="sng" dirty="0">
                <a:solidFill>
                  <a:srgbClr val="FF0000"/>
                </a:solidFill>
                <a:latin typeface="Calibri" pitchFamily="34" charset="0"/>
              </a:rPr>
              <a:t>In 1860 South Carolina was the 1</a:t>
            </a:r>
            <a:r>
              <a:rPr lang="en-US" sz="4400" b="1" u="sng" baseline="30000" dirty="0">
                <a:solidFill>
                  <a:srgbClr val="FF0000"/>
                </a:solidFill>
                <a:latin typeface="Calibri" pitchFamily="34" charset="0"/>
              </a:rPr>
              <a:t>st</a:t>
            </a:r>
            <a:r>
              <a:rPr lang="en-US" sz="4400" b="1" u="sng" dirty="0">
                <a:solidFill>
                  <a:srgbClr val="FF0000"/>
                </a:solidFill>
                <a:latin typeface="Calibri" pitchFamily="34" charset="0"/>
              </a:rPr>
              <a:t> state to secede from the Union. Reason- To protect their states rights to maintain the institution of </a:t>
            </a:r>
            <a:r>
              <a:rPr lang="en-US" sz="4400" b="1" u="sng" dirty="0" smtClean="0">
                <a:solidFill>
                  <a:srgbClr val="FF0000"/>
                </a:solidFill>
                <a:latin typeface="Calibri" pitchFamily="34" charset="0"/>
              </a:rPr>
              <a:t>slavery. S.C. influenced other states to follow.</a:t>
            </a:r>
            <a:endParaRPr lang="en-US" sz="4400" b="1" u="sng" dirty="0">
              <a:solidFill>
                <a:srgbClr val="FF0000"/>
              </a:solidFill>
              <a:latin typeface="Calibri" pitchFamily="34" charset="0"/>
            </a:endParaRPr>
          </a:p>
          <a:p>
            <a:endParaRPr lang="en-US" sz="4400" b="1" u="sng" dirty="0">
              <a:latin typeface="Calibri" pitchFamily="34" charset="0"/>
            </a:endParaRPr>
          </a:p>
          <a:p>
            <a:pPr algn="ctr"/>
            <a:endParaRPr lang="en-US" sz="4400" b="1" u="sng" dirty="0">
              <a:latin typeface="Calibri" pitchFamily="34" charset="0"/>
            </a:endParaRPr>
          </a:p>
          <a:p>
            <a:pPr algn="ctr"/>
            <a:endParaRPr lang="en-US" sz="4400" b="1" u="sng" dirty="0">
              <a:latin typeface="Calibri"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8" descr="http://t1.gstatic.com/images?q=tbn:ANd9GcQ_XwzRHfsydIuqYhfp95tv5DAU_9fF0eMs7kA0rv31K_XIoksrqQ:images.contactmusic.com/images/reviews2/csatheconfederatestatesofamerica.jpg"/>
          <p:cNvPicPr>
            <a:picLocks noChangeAspect="1" noChangeArrowheads="1"/>
          </p:cNvPicPr>
          <p:nvPr/>
        </p:nvPicPr>
        <p:blipFill>
          <a:blip r:embed="rId2" cstate="print"/>
          <a:srcRect/>
          <a:stretch>
            <a:fillRect/>
          </a:stretch>
        </p:blipFill>
        <p:spPr bwMode="auto">
          <a:xfrm>
            <a:off x="4267200" y="0"/>
            <a:ext cx="4876800" cy="3560763"/>
          </a:xfrm>
          <a:prstGeom prst="rect">
            <a:avLst/>
          </a:prstGeom>
          <a:noFill/>
          <a:ln w="9525">
            <a:noFill/>
            <a:miter lim="800000"/>
            <a:headEnd/>
            <a:tailEnd/>
          </a:ln>
        </p:spPr>
      </p:pic>
      <p:pic>
        <p:nvPicPr>
          <p:cNvPr id="35842" name="Picture 2" descr="http://t0.gstatic.com/images?q=tbn:ANd9GcS5AptQlW3b4YpAtVLR7cW22Uidc3E0QanhLBxp73__9YD7lYgo2A:www.pbs.org/civilwar/war/map_images/confederatestates_sm.jpg"/>
          <p:cNvPicPr>
            <a:picLocks noChangeAspect="1" noChangeArrowheads="1"/>
          </p:cNvPicPr>
          <p:nvPr/>
        </p:nvPicPr>
        <p:blipFill>
          <a:blip r:embed="rId3" cstate="print"/>
          <a:srcRect/>
          <a:stretch>
            <a:fillRect/>
          </a:stretch>
        </p:blipFill>
        <p:spPr bwMode="auto">
          <a:xfrm>
            <a:off x="0" y="0"/>
            <a:ext cx="4267200" cy="3200400"/>
          </a:xfrm>
          <a:prstGeom prst="rect">
            <a:avLst/>
          </a:prstGeom>
          <a:noFill/>
          <a:ln w="9525">
            <a:noFill/>
            <a:miter lim="800000"/>
            <a:headEnd/>
            <a:tailEnd/>
          </a:ln>
        </p:spPr>
      </p:pic>
      <p:pic>
        <p:nvPicPr>
          <p:cNvPr id="35843" name="Picture 10" descr="http://t3.gstatic.com/images?q=tbn:ANd9GcS8Ov-fOgTi3RLD26umVbvwY9psbyeKUyr0_e1OqwWCaayGAhAI:upload.wikimedia.org/wikipedia/commons/7/72/Flag_Map_of_the_Greater_Confederate_States_of_America.png"/>
          <p:cNvPicPr>
            <a:picLocks noChangeAspect="1" noChangeArrowheads="1"/>
          </p:cNvPicPr>
          <p:nvPr/>
        </p:nvPicPr>
        <p:blipFill>
          <a:blip r:embed="rId4" cstate="print"/>
          <a:srcRect/>
          <a:stretch>
            <a:fillRect/>
          </a:stretch>
        </p:blipFill>
        <p:spPr bwMode="auto">
          <a:xfrm>
            <a:off x="5156200" y="4876800"/>
            <a:ext cx="3987800" cy="1981200"/>
          </a:xfrm>
          <a:prstGeom prst="rect">
            <a:avLst/>
          </a:prstGeom>
          <a:noFill/>
          <a:ln w="9525">
            <a:noFill/>
            <a:miter lim="800000"/>
            <a:headEnd/>
            <a:tailEnd/>
          </a:ln>
        </p:spPr>
      </p:pic>
      <p:sp>
        <p:nvSpPr>
          <p:cNvPr id="2" name="TextBox 1"/>
          <p:cNvSpPr txBox="1"/>
          <p:nvPr/>
        </p:nvSpPr>
        <p:spPr>
          <a:xfrm>
            <a:off x="914400" y="533400"/>
            <a:ext cx="6553200" cy="2185988"/>
          </a:xfrm>
          <a:prstGeom prst="rect">
            <a:avLst/>
          </a:prstGeom>
          <a:noFill/>
        </p:spPr>
        <p:txBody>
          <a:bodyPr>
            <a:spAutoFit/>
          </a:bodyPr>
          <a:lstStyle/>
          <a:p>
            <a:pPr algn="ctr" fontAlgn="auto">
              <a:spcBef>
                <a:spcPts val="0"/>
              </a:spcBef>
              <a:spcAft>
                <a:spcPts val="0"/>
              </a:spcAft>
              <a:defRPr/>
            </a:pPr>
            <a:r>
              <a:rPr lang="en-US" sz="4400" dirty="0">
                <a:latin typeface="Gill Sans Ultra Bold" pitchFamily="34" charset="0"/>
              </a:rPr>
              <a:t>The Confederate States of America </a:t>
            </a:r>
            <a:r>
              <a:rPr lang="en-US" sz="4400" dirty="0" smtClean="0">
                <a:latin typeface="Gill Sans Ultra Bold" pitchFamily="34" charset="0"/>
              </a:rPr>
              <a:t>Are </a:t>
            </a:r>
            <a:r>
              <a:rPr lang="en-US" sz="4400" dirty="0">
                <a:latin typeface="Gill Sans Ultra Bold" pitchFamily="34" charset="0"/>
              </a:rPr>
              <a:t>Form</a:t>
            </a:r>
            <a:r>
              <a:rPr lang="en-US" sz="4400" dirty="0">
                <a:solidFill>
                  <a:schemeClr val="tx1">
                    <a:lumMod val="95000"/>
                    <a:lumOff val="5000"/>
                  </a:schemeClr>
                </a:solidFill>
                <a:latin typeface="Gill Sans Ultra Bold" pitchFamily="34" charset="0"/>
              </a:rPr>
              <a:t>ed</a:t>
            </a:r>
          </a:p>
        </p:txBody>
      </p:sp>
      <p:pic>
        <p:nvPicPr>
          <p:cNvPr id="35845" name="Picture 12" descr="http://t3.gstatic.com/images?q=tbn:ANd9GcQ6GCNKc_io9hOlduMWZsZwQVMwbdVFg_gGnSwjOX8XKFm-KcVhuQ:www.historicalshop.com/sitecontents/confederate/currency/images/confederatestatesofamerica1225.jpg"/>
          <p:cNvPicPr>
            <a:picLocks noChangeAspect="1" noChangeArrowheads="1"/>
          </p:cNvPicPr>
          <p:nvPr/>
        </p:nvPicPr>
        <p:blipFill>
          <a:blip r:embed="rId5" cstate="print"/>
          <a:srcRect/>
          <a:stretch>
            <a:fillRect/>
          </a:stretch>
        </p:blipFill>
        <p:spPr bwMode="auto">
          <a:xfrm>
            <a:off x="4191000" y="2895600"/>
            <a:ext cx="4953000" cy="2122488"/>
          </a:xfrm>
          <a:prstGeom prst="rect">
            <a:avLst/>
          </a:prstGeom>
          <a:noFill/>
          <a:ln w="9525">
            <a:noFill/>
            <a:miter lim="800000"/>
            <a:headEnd/>
            <a:tailEnd/>
          </a:ln>
        </p:spPr>
      </p:pic>
      <p:pic>
        <p:nvPicPr>
          <p:cNvPr id="35846" name="Picture 4" descr="http://t2.gstatic.com/images?q=tbn:ANd9GcTFuv9ceDA7de0-Ucf_fJL_npS6tKCDmZlfeDk-uQd-2xLoMQYpyg:blog.timesunion.com/opinion/files/2010/12/1228_WVbarbour.jpg"/>
          <p:cNvPicPr>
            <a:picLocks noChangeAspect="1" noChangeArrowheads="1"/>
          </p:cNvPicPr>
          <p:nvPr/>
        </p:nvPicPr>
        <p:blipFill>
          <a:blip r:embed="rId6" cstate="print"/>
          <a:srcRect/>
          <a:stretch>
            <a:fillRect/>
          </a:stretch>
        </p:blipFill>
        <p:spPr bwMode="auto">
          <a:xfrm>
            <a:off x="0" y="2514600"/>
            <a:ext cx="4400550" cy="3295650"/>
          </a:xfrm>
          <a:prstGeom prst="rect">
            <a:avLst/>
          </a:prstGeom>
          <a:noFill/>
          <a:ln w="9525">
            <a:noFill/>
            <a:miter lim="800000"/>
            <a:headEnd/>
            <a:tailEnd/>
          </a:ln>
        </p:spPr>
      </p:pic>
      <p:pic>
        <p:nvPicPr>
          <p:cNvPr id="35847" name="Picture 6" descr="http://t0.gstatic.com/images?q=tbn:ANd9GcQ7XdPSxpsQVNv5dLAMfzocg-T5uvIiuBWsOqXbv_6UnzZnoxktMw:www.dvdactive.com/images/reviews/screenshot/2006/11/4_copy3.jpg"/>
          <p:cNvPicPr>
            <a:picLocks noChangeAspect="1" noChangeArrowheads="1"/>
          </p:cNvPicPr>
          <p:nvPr/>
        </p:nvPicPr>
        <p:blipFill>
          <a:blip r:embed="rId7" cstate="print"/>
          <a:srcRect/>
          <a:stretch>
            <a:fillRect/>
          </a:stretch>
        </p:blipFill>
        <p:spPr bwMode="auto">
          <a:xfrm>
            <a:off x="0" y="5000625"/>
            <a:ext cx="5410200" cy="1857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9818072"/>
          </a:xfrm>
          <a:prstGeom prst="rect">
            <a:avLst/>
          </a:prstGeom>
          <a:noFill/>
        </p:spPr>
        <p:txBody>
          <a:bodyPr>
            <a:spAutoFit/>
          </a:bodyPr>
          <a:lstStyle/>
          <a:p>
            <a:pPr algn="ctr" fontAlgn="auto">
              <a:spcBef>
                <a:spcPts val="0"/>
              </a:spcBef>
              <a:spcAft>
                <a:spcPts val="0"/>
              </a:spcAft>
              <a:defRPr/>
            </a:pPr>
            <a:r>
              <a:rPr lang="en-US" sz="4400" u="sng" dirty="0">
                <a:latin typeface="Gill Sans Ultra Bold" pitchFamily="34" charset="0"/>
              </a:rPr>
              <a:t>The Confederate States of America is Form</a:t>
            </a:r>
            <a:r>
              <a:rPr lang="en-US" sz="4400" u="sng" dirty="0">
                <a:solidFill>
                  <a:schemeClr val="tx1">
                    <a:lumMod val="95000"/>
                    <a:lumOff val="5000"/>
                  </a:schemeClr>
                </a:solidFill>
                <a:latin typeface="Gill Sans Ultra Bold" pitchFamily="34" charset="0"/>
              </a:rPr>
              <a:t>ed</a:t>
            </a:r>
          </a:p>
          <a:p>
            <a:pPr fontAlgn="auto">
              <a:spcBef>
                <a:spcPts val="0"/>
              </a:spcBef>
              <a:spcAft>
                <a:spcPts val="0"/>
              </a:spcAft>
              <a:defRPr/>
            </a:pPr>
            <a:r>
              <a:rPr lang="en-US" sz="4000" b="1" dirty="0">
                <a:latin typeface="+mn-lt"/>
              </a:rPr>
              <a:t>Why was the forming of </a:t>
            </a:r>
            <a:r>
              <a:rPr lang="en-US" sz="4000" b="1" u="sng" dirty="0">
                <a:latin typeface="+mn-lt"/>
              </a:rPr>
              <a:t>The Confederate States of America </a:t>
            </a:r>
            <a:r>
              <a:rPr lang="en-US" sz="4000" b="1" u="sng" dirty="0" smtClean="0">
                <a:solidFill>
                  <a:schemeClr val="tx1">
                    <a:lumMod val="95000"/>
                    <a:lumOff val="5000"/>
                  </a:schemeClr>
                </a:solidFill>
                <a:latin typeface="+mn-lt"/>
              </a:rPr>
              <a:t> </a:t>
            </a:r>
            <a:r>
              <a:rPr lang="en-US" sz="4000" b="1" dirty="0">
                <a:latin typeface="+mn-lt"/>
              </a:rPr>
              <a:t>important during the Civil War?</a:t>
            </a:r>
          </a:p>
          <a:p>
            <a:pPr fontAlgn="auto">
              <a:spcBef>
                <a:spcPts val="0"/>
              </a:spcBef>
              <a:spcAft>
                <a:spcPts val="0"/>
              </a:spcAft>
              <a:defRPr/>
            </a:pPr>
            <a:r>
              <a:rPr lang="en-US" sz="3600" b="1" u="sng" dirty="0" smtClean="0">
                <a:solidFill>
                  <a:srgbClr val="FF0000"/>
                </a:solidFill>
                <a:latin typeface="+mn-lt"/>
              </a:rPr>
              <a:t>The CSA formed their own country in 1861 in order to preserve slavery, </a:t>
            </a:r>
            <a:r>
              <a:rPr lang="en-US" sz="3600" b="1" u="sng" smtClean="0">
                <a:solidFill>
                  <a:srgbClr val="FF0000"/>
                </a:solidFill>
                <a:latin typeface="+mn-lt"/>
              </a:rPr>
              <a:t>political freedom, and </a:t>
            </a:r>
            <a:r>
              <a:rPr lang="en-US" sz="3600" b="1" u="sng" dirty="0" smtClean="0">
                <a:solidFill>
                  <a:srgbClr val="FF0000"/>
                </a:solidFill>
                <a:latin typeface="+mn-lt"/>
              </a:rPr>
              <a:t>their States Rights. 11 Southern States made up the CSA. This group of Southern States becomes the opposing side in The Civil War.</a:t>
            </a:r>
            <a:r>
              <a:rPr lang="en-US" sz="3600" dirty="0" smtClean="0">
                <a:latin typeface="Gill Sans Ultra Bold" pitchFamily="34" charset="0"/>
              </a:rPr>
              <a:t> </a:t>
            </a:r>
            <a:endParaRPr lang="en-US" sz="3600" b="1" dirty="0" smtClean="0"/>
          </a:p>
          <a:p>
            <a:pPr fontAlgn="auto">
              <a:spcBef>
                <a:spcPts val="0"/>
              </a:spcBef>
              <a:spcAft>
                <a:spcPts val="0"/>
              </a:spcAft>
              <a:defRPr/>
            </a:pPr>
            <a:endParaRPr lang="en-US" sz="3600" b="1" u="sng" dirty="0">
              <a:solidFill>
                <a:srgbClr val="FF0000"/>
              </a:solidFill>
              <a:latin typeface="+mn-lt"/>
            </a:endParaRPr>
          </a:p>
          <a:p>
            <a:pPr algn="ctr" fontAlgn="auto">
              <a:spcBef>
                <a:spcPts val="0"/>
              </a:spcBef>
              <a:spcAft>
                <a:spcPts val="0"/>
              </a:spcAft>
              <a:defRPr/>
            </a:pPr>
            <a:endParaRPr lang="en-US" sz="3600" u="sng" dirty="0">
              <a:solidFill>
                <a:schemeClr val="tx1">
                  <a:lumMod val="95000"/>
                  <a:lumOff val="5000"/>
                </a:schemeClr>
              </a:solidFill>
              <a:latin typeface="Gill Sans Ultra Bold" pitchFamily="34" charset="0"/>
            </a:endParaRPr>
          </a:p>
          <a:p>
            <a:pPr algn="ctr" fontAlgn="auto">
              <a:spcBef>
                <a:spcPts val="0"/>
              </a:spcBef>
              <a:spcAft>
                <a:spcPts val="0"/>
              </a:spcAft>
              <a:defRPr/>
            </a:pPr>
            <a:endParaRPr lang="en-US" sz="3600" u="sng" dirty="0">
              <a:solidFill>
                <a:schemeClr val="tx1">
                  <a:lumMod val="95000"/>
                  <a:lumOff val="5000"/>
                </a:schemeClr>
              </a:solidFill>
              <a:latin typeface="Gill Sans Ultra Bold" pitchFamily="34" charset="0"/>
            </a:endParaRPr>
          </a:p>
          <a:p>
            <a:pPr algn="ctr" fontAlgn="auto">
              <a:spcBef>
                <a:spcPts val="0"/>
              </a:spcBef>
              <a:spcAft>
                <a:spcPts val="0"/>
              </a:spcAft>
              <a:defRPr/>
            </a:pPr>
            <a:endParaRPr lang="en-US" sz="4400" u="sng" dirty="0">
              <a:solidFill>
                <a:schemeClr val="tx1">
                  <a:lumMod val="95000"/>
                  <a:lumOff val="5000"/>
                </a:schemeClr>
              </a:solidFill>
              <a:latin typeface="Gill Sans Ultra Bold" pitchFamily="34" charset="0"/>
            </a:endParaRPr>
          </a:p>
          <a:p>
            <a:pPr fontAlgn="auto">
              <a:spcBef>
                <a:spcPts val="0"/>
              </a:spcBef>
              <a:spcAft>
                <a:spcPts val="0"/>
              </a:spcAft>
              <a:defRPr/>
            </a:pPr>
            <a:endParaRPr lang="en-US" sz="4400" dirty="0">
              <a:latin typeface="+mn-l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ubtitle 2"/>
          <p:cNvSpPr>
            <a:spLocks noGrp="1"/>
          </p:cNvSpPr>
          <p:nvPr>
            <p:ph type="subTitle" idx="1"/>
          </p:nvPr>
        </p:nvSpPr>
        <p:spPr>
          <a:xfrm>
            <a:off x="1600200" y="5105400"/>
            <a:ext cx="6400800" cy="1752600"/>
          </a:xfrm>
        </p:spPr>
        <p:txBody>
          <a:bodyPr/>
          <a:lstStyle/>
          <a:p>
            <a:pPr algn="r"/>
            <a:endParaRPr lang="en-US" sz="2000" smtClean="0">
              <a:solidFill>
                <a:srgbClr val="0070C0"/>
              </a:solidFill>
              <a:latin typeface="Blackadder ITC" pitchFamily="82" charset="0"/>
            </a:endParaRPr>
          </a:p>
        </p:txBody>
      </p:sp>
      <p:sp>
        <p:nvSpPr>
          <p:cNvPr id="37890" name="Title 1"/>
          <p:cNvSpPr>
            <a:spLocks noGrp="1"/>
          </p:cNvSpPr>
          <p:nvPr>
            <p:ph type="ctrTitle"/>
          </p:nvPr>
        </p:nvSpPr>
        <p:spPr>
          <a:xfrm>
            <a:off x="914400" y="0"/>
            <a:ext cx="7772400" cy="1470025"/>
          </a:xfrm>
        </p:spPr>
        <p:txBody>
          <a:bodyPr/>
          <a:lstStyle/>
          <a:p>
            <a:r>
              <a:rPr lang="en-US" smtClean="0">
                <a:solidFill>
                  <a:srgbClr val="C00000"/>
                </a:solidFill>
                <a:latin typeface="Blackadder ITC" pitchFamily="82" charset="0"/>
              </a:rPr>
              <a:t>Jefferson Davis</a:t>
            </a:r>
          </a:p>
        </p:txBody>
      </p:sp>
      <p:pic>
        <p:nvPicPr>
          <p:cNvPr id="37891" name="Picture 6" descr="Jefferson Davis 01.jpg"/>
          <p:cNvPicPr>
            <a:picLocks noChangeAspect="1"/>
          </p:cNvPicPr>
          <p:nvPr/>
        </p:nvPicPr>
        <p:blipFill>
          <a:blip r:embed="rId2" cstate="print"/>
          <a:srcRect/>
          <a:stretch>
            <a:fillRect/>
          </a:stretch>
        </p:blipFill>
        <p:spPr bwMode="auto">
          <a:xfrm>
            <a:off x="2895600" y="1600200"/>
            <a:ext cx="3505200" cy="3521075"/>
          </a:xfrm>
          <a:prstGeom prst="rect">
            <a:avLst/>
          </a:prstGeom>
          <a:noFill/>
          <a:ln w="9525">
            <a:noFill/>
            <a:miter lim="800000"/>
            <a:headEnd/>
            <a:tailEnd/>
          </a:ln>
        </p:spPr>
      </p:pic>
      <p:pic>
        <p:nvPicPr>
          <p:cNvPr id="37892" name="Picture 4" descr="cflag.jpg"/>
          <p:cNvPicPr>
            <a:picLocks noChangeAspect="1"/>
          </p:cNvPicPr>
          <p:nvPr/>
        </p:nvPicPr>
        <p:blipFill>
          <a:blip r:embed="rId3" cstate="print"/>
          <a:srcRect/>
          <a:stretch>
            <a:fillRect/>
          </a:stretch>
        </p:blipFill>
        <p:spPr bwMode="auto">
          <a:xfrm>
            <a:off x="5391150" y="4648200"/>
            <a:ext cx="3752850" cy="2209800"/>
          </a:xfrm>
          <a:prstGeom prst="rect">
            <a:avLst/>
          </a:prstGeom>
          <a:noFill/>
          <a:ln w="9525">
            <a:noFill/>
            <a:miter lim="800000"/>
            <a:headEnd/>
            <a:tailEnd/>
          </a:ln>
        </p:spPr>
      </p:pic>
      <p:pic>
        <p:nvPicPr>
          <p:cNvPr id="6" name="Picture 5" descr="Jd1.jpg"/>
          <p:cNvPicPr>
            <a:picLocks noChangeAspect="1"/>
          </p:cNvPicPr>
          <p:nvPr/>
        </p:nvPicPr>
        <p:blipFill>
          <a:blip r:embed="rId4" cstate="print"/>
          <a:srcRect l="17187" t="4688" r="17188" b="4687"/>
          <a:stretch>
            <a:fillRect/>
          </a:stretch>
        </p:blipFill>
        <p:spPr>
          <a:xfrm>
            <a:off x="0" y="2438400"/>
            <a:ext cx="3200400" cy="4419600"/>
          </a:xfrm>
          <a:prstGeom prst="rect">
            <a:avLst/>
          </a:prstGeom>
          <a:ln>
            <a:noFill/>
          </a:ln>
          <a:effectLst>
            <a:outerShdw blurRad="292100" dist="139700" dir="2700000" algn="tl" rotWithShape="0">
              <a:srgbClr val="333333">
                <a:alpha val="65000"/>
              </a:srgbClr>
            </a:outerShdw>
          </a:effectLst>
        </p:spPr>
      </p:pic>
      <p:pic>
        <p:nvPicPr>
          <p:cNvPr id="37894" name="Picture 7" descr="jefferson.jpg"/>
          <p:cNvPicPr>
            <a:picLocks noChangeAspect="1"/>
          </p:cNvPicPr>
          <p:nvPr/>
        </p:nvPicPr>
        <p:blipFill>
          <a:blip r:embed="rId5" cstate="print"/>
          <a:srcRect/>
          <a:stretch>
            <a:fillRect/>
          </a:stretch>
        </p:blipFill>
        <p:spPr bwMode="auto">
          <a:xfrm>
            <a:off x="2819400" y="4791075"/>
            <a:ext cx="3038475" cy="2066925"/>
          </a:xfrm>
          <a:prstGeom prst="rect">
            <a:avLst/>
          </a:prstGeom>
          <a:noFill/>
          <a:ln w="9525">
            <a:noFill/>
            <a:miter lim="800000"/>
            <a:headEnd/>
            <a:tailEnd/>
          </a:ln>
        </p:spPr>
      </p:pic>
      <p:pic>
        <p:nvPicPr>
          <p:cNvPr id="37895" name="Picture 8" descr="c states.jpg"/>
          <p:cNvPicPr>
            <a:picLocks noChangeAspect="1"/>
          </p:cNvPicPr>
          <p:nvPr/>
        </p:nvPicPr>
        <p:blipFill>
          <a:blip r:embed="rId6" cstate="print"/>
          <a:srcRect/>
          <a:stretch>
            <a:fillRect/>
          </a:stretch>
        </p:blipFill>
        <p:spPr bwMode="auto">
          <a:xfrm>
            <a:off x="6249988" y="2895600"/>
            <a:ext cx="2894012" cy="1866900"/>
          </a:xfrm>
          <a:prstGeom prst="rect">
            <a:avLst/>
          </a:prstGeom>
          <a:noFill/>
          <a:ln w="9525">
            <a:noFill/>
            <a:miter lim="800000"/>
            <a:headEnd/>
            <a:tailEnd/>
          </a:ln>
        </p:spPr>
      </p:pic>
      <p:pic>
        <p:nvPicPr>
          <p:cNvPr id="37896" name="Picture 9" descr="c uniform.jpg"/>
          <p:cNvPicPr>
            <a:picLocks noChangeAspect="1"/>
          </p:cNvPicPr>
          <p:nvPr/>
        </p:nvPicPr>
        <p:blipFill>
          <a:blip r:embed="rId7" cstate="print"/>
          <a:srcRect/>
          <a:stretch>
            <a:fillRect/>
          </a:stretch>
        </p:blipFill>
        <p:spPr bwMode="auto">
          <a:xfrm>
            <a:off x="6400800" y="228600"/>
            <a:ext cx="2743200" cy="2667000"/>
          </a:xfrm>
          <a:prstGeom prst="rect">
            <a:avLst/>
          </a:prstGeom>
          <a:noFill/>
          <a:ln w="9525">
            <a:noFill/>
            <a:miter lim="800000"/>
            <a:headEnd/>
            <a:tailEnd/>
          </a:ln>
        </p:spPr>
      </p:pic>
      <p:pic>
        <p:nvPicPr>
          <p:cNvPr id="37897" name="Picture 10" descr="imagesCAHLUW63.jpg"/>
          <p:cNvPicPr>
            <a:picLocks noChangeAspect="1"/>
          </p:cNvPicPr>
          <p:nvPr/>
        </p:nvPicPr>
        <p:blipFill>
          <a:blip r:embed="rId8" cstate="print"/>
          <a:srcRect/>
          <a:stretch>
            <a:fillRect/>
          </a:stretch>
        </p:blipFill>
        <p:spPr bwMode="auto">
          <a:xfrm>
            <a:off x="0" y="0"/>
            <a:ext cx="2971800"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Box 1"/>
          <p:cNvSpPr txBox="1">
            <a:spLocks noChangeArrowheads="1"/>
          </p:cNvSpPr>
          <p:nvPr/>
        </p:nvSpPr>
        <p:spPr bwMode="auto">
          <a:xfrm>
            <a:off x="0" y="0"/>
            <a:ext cx="9144000" cy="6862763"/>
          </a:xfrm>
          <a:prstGeom prst="rect">
            <a:avLst/>
          </a:prstGeom>
          <a:noFill/>
          <a:ln w="9525">
            <a:noFill/>
            <a:miter lim="800000"/>
            <a:headEnd/>
            <a:tailEnd/>
          </a:ln>
        </p:spPr>
        <p:txBody>
          <a:bodyPr>
            <a:spAutoFit/>
          </a:bodyPr>
          <a:lstStyle/>
          <a:p>
            <a:pPr algn="ctr"/>
            <a:r>
              <a:rPr lang="en-US" sz="4400" b="1" u="sng">
                <a:latin typeface="Calibri" pitchFamily="34" charset="0"/>
              </a:rPr>
              <a:t>Jefferson Davis</a:t>
            </a:r>
          </a:p>
          <a:p>
            <a:endParaRPr lang="en-US" sz="4400" b="1" u="sng">
              <a:latin typeface="Calibri" pitchFamily="34" charset="0"/>
            </a:endParaRPr>
          </a:p>
          <a:p>
            <a:r>
              <a:rPr lang="en-US" sz="4400" b="1">
                <a:latin typeface="Calibri" pitchFamily="34" charset="0"/>
              </a:rPr>
              <a:t>Why was </a:t>
            </a:r>
            <a:r>
              <a:rPr lang="en-US" sz="4400" b="1" u="sng">
                <a:latin typeface="Calibri" pitchFamily="34" charset="0"/>
              </a:rPr>
              <a:t>Jefferson Davis </a:t>
            </a:r>
            <a:r>
              <a:rPr lang="en-US" sz="4400" b="1">
                <a:latin typeface="Calibri" pitchFamily="34" charset="0"/>
              </a:rPr>
              <a:t>important during the Civil War?</a:t>
            </a:r>
          </a:p>
          <a:p>
            <a:endParaRPr lang="en-US" sz="4400" b="1">
              <a:latin typeface="Calibri" pitchFamily="34" charset="0"/>
            </a:endParaRPr>
          </a:p>
          <a:p>
            <a:r>
              <a:rPr lang="en-US" sz="4400" b="1" u="sng">
                <a:solidFill>
                  <a:srgbClr val="FF0000"/>
                </a:solidFill>
                <a:latin typeface="Calibri" pitchFamily="34" charset="0"/>
              </a:rPr>
              <a:t>He served as the President of The Confederate States of America during the Civil War 1861-1865.</a:t>
            </a:r>
          </a:p>
          <a:p>
            <a:pPr algn="ctr"/>
            <a:endParaRPr lang="en-US" sz="4400" b="1" u="sng">
              <a:latin typeface="Calibri" pitchFamily="34" charset="0"/>
            </a:endParaRPr>
          </a:p>
          <a:p>
            <a:pPr algn="ctr"/>
            <a:endParaRPr lang="en-US" sz="4400" b="1" u="sng">
              <a:latin typeface="Calibri"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ctrTitle"/>
          </p:nvPr>
        </p:nvSpPr>
        <p:spPr>
          <a:xfrm>
            <a:off x="609600" y="-228600"/>
            <a:ext cx="7772400" cy="1470025"/>
          </a:xfrm>
        </p:spPr>
        <p:txBody>
          <a:bodyPr/>
          <a:lstStyle/>
          <a:p>
            <a:r>
              <a:rPr lang="en-US" smtClean="0"/>
              <a:t>Northern Uniforms and Flags </a:t>
            </a:r>
          </a:p>
        </p:txBody>
      </p:sp>
      <p:pic>
        <p:nvPicPr>
          <p:cNvPr id="39938" name="Picture 3" descr="imagesCA1PUNVC.jpg"/>
          <p:cNvPicPr>
            <a:picLocks noChangeAspect="1"/>
          </p:cNvPicPr>
          <p:nvPr/>
        </p:nvPicPr>
        <p:blipFill>
          <a:blip r:embed="rId2" cstate="print"/>
          <a:srcRect/>
          <a:stretch>
            <a:fillRect/>
          </a:stretch>
        </p:blipFill>
        <p:spPr bwMode="auto">
          <a:xfrm>
            <a:off x="0" y="914400"/>
            <a:ext cx="2743200" cy="2181225"/>
          </a:xfrm>
          <a:prstGeom prst="rect">
            <a:avLst/>
          </a:prstGeom>
          <a:noFill/>
          <a:ln w="9525">
            <a:noFill/>
            <a:miter lim="800000"/>
            <a:headEnd/>
            <a:tailEnd/>
          </a:ln>
        </p:spPr>
      </p:pic>
      <p:pic>
        <p:nvPicPr>
          <p:cNvPr id="39939" name="Picture 4" descr="imagesCA5G4CIO.jpg"/>
          <p:cNvPicPr>
            <a:picLocks noChangeAspect="1"/>
          </p:cNvPicPr>
          <p:nvPr/>
        </p:nvPicPr>
        <p:blipFill>
          <a:blip r:embed="rId3" cstate="print"/>
          <a:srcRect/>
          <a:stretch>
            <a:fillRect/>
          </a:stretch>
        </p:blipFill>
        <p:spPr bwMode="auto">
          <a:xfrm>
            <a:off x="2743200" y="1447800"/>
            <a:ext cx="3581400" cy="2362200"/>
          </a:xfrm>
          <a:prstGeom prst="rect">
            <a:avLst/>
          </a:prstGeom>
          <a:noFill/>
          <a:ln w="9525">
            <a:noFill/>
            <a:miter lim="800000"/>
            <a:headEnd/>
            <a:tailEnd/>
          </a:ln>
        </p:spPr>
      </p:pic>
      <p:pic>
        <p:nvPicPr>
          <p:cNvPr id="39940" name="Picture 5" descr="imagesCA7OP13J.jpg"/>
          <p:cNvPicPr>
            <a:picLocks noChangeAspect="1"/>
          </p:cNvPicPr>
          <p:nvPr/>
        </p:nvPicPr>
        <p:blipFill>
          <a:blip r:embed="rId4" cstate="print"/>
          <a:srcRect/>
          <a:stretch>
            <a:fillRect/>
          </a:stretch>
        </p:blipFill>
        <p:spPr bwMode="auto">
          <a:xfrm>
            <a:off x="6248400" y="914400"/>
            <a:ext cx="2743200" cy="2362200"/>
          </a:xfrm>
          <a:prstGeom prst="rect">
            <a:avLst/>
          </a:prstGeom>
          <a:noFill/>
          <a:ln w="9525">
            <a:noFill/>
            <a:miter lim="800000"/>
            <a:headEnd/>
            <a:tailEnd/>
          </a:ln>
        </p:spPr>
      </p:pic>
      <p:pic>
        <p:nvPicPr>
          <p:cNvPr id="39941" name="Picture 6" descr="imagesCAEE4VIL.jpg"/>
          <p:cNvPicPr>
            <a:picLocks noChangeAspect="1"/>
          </p:cNvPicPr>
          <p:nvPr/>
        </p:nvPicPr>
        <p:blipFill>
          <a:blip r:embed="rId5" cstate="print"/>
          <a:srcRect/>
          <a:stretch>
            <a:fillRect/>
          </a:stretch>
        </p:blipFill>
        <p:spPr bwMode="auto">
          <a:xfrm>
            <a:off x="0" y="3124200"/>
            <a:ext cx="3124200" cy="1981200"/>
          </a:xfrm>
          <a:prstGeom prst="rect">
            <a:avLst/>
          </a:prstGeom>
          <a:noFill/>
          <a:ln w="9525">
            <a:noFill/>
            <a:miter lim="800000"/>
            <a:headEnd/>
            <a:tailEnd/>
          </a:ln>
        </p:spPr>
      </p:pic>
      <p:pic>
        <p:nvPicPr>
          <p:cNvPr id="39942" name="Picture 7" descr="imagesCAH6XLNT.jpg"/>
          <p:cNvPicPr>
            <a:picLocks noChangeAspect="1"/>
          </p:cNvPicPr>
          <p:nvPr/>
        </p:nvPicPr>
        <p:blipFill>
          <a:blip r:embed="rId6" cstate="print"/>
          <a:srcRect/>
          <a:stretch>
            <a:fillRect/>
          </a:stretch>
        </p:blipFill>
        <p:spPr bwMode="auto">
          <a:xfrm>
            <a:off x="6067425" y="3276600"/>
            <a:ext cx="3076575" cy="2047875"/>
          </a:xfrm>
          <a:prstGeom prst="rect">
            <a:avLst/>
          </a:prstGeom>
          <a:noFill/>
          <a:ln w="9525">
            <a:noFill/>
            <a:miter lim="800000"/>
            <a:headEnd/>
            <a:tailEnd/>
          </a:ln>
        </p:spPr>
      </p:pic>
      <p:pic>
        <p:nvPicPr>
          <p:cNvPr id="39943" name="Picture 8" descr="imagesCAMUJ3U9.jpg"/>
          <p:cNvPicPr>
            <a:picLocks noChangeAspect="1"/>
          </p:cNvPicPr>
          <p:nvPr/>
        </p:nvPicPr>
        <p:blipFill>
          <a:blip r:embed="rId7" cstate="print"/>
          <a:srcRect/>
          <a:stretch>
            <a:fillRect/>
          </a:stretch>
        </p:blipFill>
        <p:spPr bwMode="auto">
          <a:xfrm>
            <a:off x="3124200" y="3124200"/>
            <a:ext cx="2971800" cy="2700338"/>
          </a:xfrm>
          <a:prstGeom prst="rect">
            <a:avLst/>
          </a:prstGeom>
          <a:noFill/>
          <a:ln w="9525">
            <a:noFill/>
            <a:miter lim="800000"/>
            <a:headEnd/>
            <a:tailEnd/>
          </a:ln>
        </p:spPr>
      </p:pic>
      <p:pic>
        <p:nvPicPr>
          <p:cNvPr id="39944" name="Picture 9" descr="imagesCAZLX9A8.jpg"/>
          <p:cNvPicPr>
            <a:picLocks noChangeAspect="1"/>
          </p:cNvPicPr>
          <p:nvPr/>
        </p:nvPicPr>
        <p:blipFill>
          <a:blip r:embed="rId8" cstate="print"/>
          <a:srcRect/>
          <a:stretch>
            <a:fillRect/>
          </a:stretch>
        </p:blipFill>
        <p:spPr bwMode="auto">
          <a:xfrm>
            <a:off x="0" y="4953000"/>
            <a:ext cx="3244850" cy="1905000"/>
          </a:xfrm>
          <a:prstGeom prst="rect">
            <a:avLst/>
          </a:prstGeom>
          <a:noFill/>
          <a:ln w="9525">
            <a:noFill/>
            <a:miter lim="800000"/>
            <a:headEnd/>
            <a:tailEnd/>
          </a:ln>
        </p:spPr>
      </p:pic>
      <p:pic>
        <p:nvPicPr>
          <p:cNvPr id="39945" name="Picture 10" descr="imagesCAVHO116.jpg"/>
          <p:cNvPicPr>
            <a:picLocks noChangeAspect="1"/>
          </p:cNvPicPr>
          <p:nvPr/>
        </p:nvPicPr>
        <p:blipFill>
          <a:blip r:embed="rId9" cstate="print"/>
          <a:srcRect/>
          <a:stretch>
            <a:fillRect/>
          </a:stretch>
        </p:blipFill>
        <p:spPr bwMode="auto">
          <a:xfrm>
            <a:off x="6096000" y="4876800"/>
            <a:ext cx="3048000" cy="1981200"/>
          </a:xfrm>
          <a:prstGeom prst="rect">
            <a:avLst/>
          </a:prstGeom>
          <a:noFill/>
          <a:ln w="9525">
            <a:noFill/>
            <a:miter lim="800000"/>
            <a:headEnd/>
            <a:tailEnd/>
          </a:ln>
        </p:spPr>
      </p:pic>
      <p:pic>
        <p:nvPicPr>
          <p:cNvPr id="39946" name="Picture 11" descr="imagesCATUBV4C.jpg"/>
          <p:cNvPicPr>
            <a:picLocks noChangeAspect="1"/>
          </p:cNvPicPr>
          <p:nvPr/>
        </p:nvPicPr>
        <p:blipFill>
          <a:blip r:embed="rId10" cstate="print"/>
          <a:srcRect/>
          <a:stretch>
            <a:fillRect/>
          </a:stretch>
        </p:blipFill>
        <p:spPr bwMode="auto">
          <a:xfrm>
            <a:off x="3200400" y="5095875"/>
            <a:ext cx="3124200" cy="1762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Box 2"/>
          <p:cNvSpPr txBox="1">
            <a:spLocks noChangeArrowheads="1"/>
          </p:cNvSpPr>
          <p:nvPr/>
        </p:nvSpPr>
        <p:spPr bwMode="auto">
          <a:xfrm>
            <a:off x="0" y="0"/>
            <a:ext cx="9144000" cy="6740525"/>
          </a:xfrm>
          <a:prstGeom prst="rect">
            <a:avLst/>
          </a:prstGeom>
          <a:noFill/>
          <a:ln w="9525">
            <a:noFill/>
            <a:miter lim="800000"/>
            <a:headEnd/>
            <a:tailEnd/>
          </a:ln>
        </p:spPr>
        <p:txBody>
          <a:bodyPr>
            <a:spAutoFit/>
          </a:bodyPr>
          <a:lstStyle/>
          <a:p>
            <a:pPr algn="ctr"/>
            <a:r>
              <a:rPr lang="en-US" sz="4000" b="1" u="sng" dirty="0">
                <a:latin typeface="Calibri" pitchFamily="34" charset="0"/>
              </a:rPr>
              <a:t>Northern Uniforms and Flags</a:t>
            </a:r>
          </a:p>
          <a:p>
            <a:pPr algn="ctr"/>
            <a:endParaRPr lang="en-US" sz="4000" b="1" dirty="0">
              <a:latin typeface="Calibri" pitchFamily="34" charset="0"/>
            </a:endParaRPr>
          </a:p>
          <a:p>
            <a:r>
              <a:rPr lang="en-US" sz="4000" b="1" dirty="0">
                <a:latin typeface="Calibri" pitchFamily="34" charset="0"/>
              </a:rPr>
              <a:t>Why were </a:t>
            </a:r>
            <a:r>
              <a:rPr lang="en-US" sz="4000" b="1" u="sng" dirty="0">
                <a:latin typeface="Calibri" pitchFamily="34" charset="0"/>
              </a:rPr>
              <a:t>Northern Uniforms and Flags</a:t>
            </a:r>
          </a:p>
          <a:p>
            <a:r>
              <a:rPr lang="en-US" sz="4000" b="1" dirty="0">
                <a:latin typeface="Calibri" pitchFamily="34" charset="0"/>
              </a:rPr>
              <a:t>important during the Civil War?</a:t>
            </a:r>
          </a:p>
          <a:p>
            <a:endParaRPr lang="en-US" sz="4000" b="1" dirty="0">
              <a:latin typeface="Calibri" pitchFamily="34" charset="0"/>
            </a:endParaRPr>
          </a:p>
          <a:p>
            <a:r>
              <a:rPr lang="en-US" sz="3200" b="1" u="sng" dirty="0">
                <a:solidFill>
                  <a:srgbClr val="FF0000"/>
                </a:solidFill>
                <a:latin typeface="Calibri" pitchFamily="34" charset="0"/>
              </a:rPr>
              <a:t>Soldiers during the Civil War strongly believed they represented their home states. Each state had its own flag. Soldiers took a great deal of pride in their states flag. New York, Pennsylvania, Ohio, etc were Northern States, Uniforms were Blue. Flags were variations of U.S. flag </a:t>
            </a:r>
            <a:r>
              <a:rPr lang="en-US" sz="3200" b="1" u="sng" dirty="0" smtClean="0">
                <a:solidFill>
                  <a:srgbClr val="FF0000"/>
                </a:solidFill>
                <a:latin typeface="Calibri" pitchFamily="34" charset="0"/>
              </a:rPr>
              <a:t>at </a:t>
            </a:r>
            <a:r>
              <a:rPr lang="en-US" sz="3200" b="1" u="sng" dirty="0">
                <a:solidFill>
                  <a:srgbClr val="FF0000"/>
                </a:solidFill>
                <a:latin typeface="Calibri" pitchFamily="34" charset="0"/>
              </a:rPr>
              <a:t>the time.</a:t>
            </a:r>
          </a:p>
          <a:p>
            <a:pPr algn="ctr"/>
            <a:r>
              <a:rPr lang="en-US" sz="4000" b="1" u="sng" dirty="0">
                <a:latin typeface="Calibri" pitchFamily="34" charset="0"/>
              </a:rPr>
              <a: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685800" y="0"/>
            <a:ext cx="8229600" cy="1143000"/>
          </a:xfrm>
        </p:spPr>
        <p:txBody>
          <a:bodyPr/>
          <a:lstStyle/>
          <a:p>
            <a:r>
              <a:rPr lang="en-US" smtClean="0"/>
              <a:t>Southern Flags and Uniforms</a:t>
            </a:r>
          </a:p>
        </p:txBody>
      </p:sp>
      <p:pic>
        <p:nvPicPr>
          <p:cNvPr id="41986" name="Picture 2" descr="http://t1.gstatic.com/images?q=tbn:ANd9GcStE04Z2hBuMGkxr4Lu-ApeYjL8k-xaO-Qf5AmWvuViDRW-RpbeOA"/>
          <p:cNvPicPr>
            <a:picLocks noChangeAspect="1" noChangeArrowheads="1"/>
          </p:cNvPicPr>
          <p:nvPr/>
        </p:nvPicPr>
        <p:blipFill>
          <a:blip r:embed="rId2" cstate="print"/>
          <a:srcRect/>
          <a:stretch>
            <a:fillRect/>
          </a:stretch>
        </p:blipFill>
        <p:spPr bwMode="auto">
          <a:xfrm>
            <a:off x="0" y="1143000"/>
            <a:ext cx="2895600" cy="1828800"/>
          </a:xfrm>
          <a:prstGeom prst="rect">
            <a:avLst/>
          </a:prstGeom>
          <a:noFill/>
          <a:ln w="9525">
            <a:noFill/>
            <a:miter lim="800000"/>
            <a:headEnd/>
            <a:tailEnd/>
          </a:ln>
        </p:spPr>
      </p:pic>
      <p:pic>
        <p:nvPicPr>
          <p:cNvPr id="41987" name="Picture 4" descr="http://t1.gstatic.com/images?q=tbn:ANd9GcTR4Me9_A43Z2o9FaXxfGrVbx-nG8BpAHsqEkYOPJwueULbPext:www.sonofthesouth.net/leefoundation/confederate-flags.jpg"/>
          <p:cNvPicPr>
            <a:picLocks noChangeAspect="1" noChangeArrowheads="1"/>
          </p:cNvPicPr>
          <p:nvPr/>
        </p:nvPicPr>
        <p:blipFill>
          <a:blip r:embed="rId3" cstate="print"/>
          <a:srcRect/>
          <a:stretch>
            <a:fillRect/>
          </a:stretch>
        </p:blipFill>
        <p:spPr bwMode="auto">
          <a:xfrm>
            <a:off x="2895600" y="1219200"/>
            <a:ext cx="2819400" cy="1828800"/>
          </a:xfrm>
          <a:prstGeom prst="rect">
            <a:avLst/>
          </a:prstGeom>
          <a:noFill/>
          <a:ln w="9525">
            <a:noFill/>
            <a:miter lim="800000"/>
            <a:headEnd/>
            <a:tailEnd/>
          </a:ln>
        </p:spPr>
      </p:pic>
      <p:pic>
        <p:nvPicPr>
          <p:cNvPr id="41988" name="Picture 8" descr="http://t1.gstatic.com/images?q=tbn:ANd9GcRVrKZK5hBGEpXIoc7TMoNPN91RApRXj8hgib5P-C8fUE3mH6xb:mulveyam.files.wordpress.com/2010/04/confederate-flag.jpg%3Fw%3D500"/>
          <p:cNvPicPr>
            <a:picLocks noChangeAspect="1" noChangeArrowheads="1"/>
          </p:cNvPicPr>
          <p:nvPr/>
        </p:nvPicPr>
        <p:blipFill>
          <a:blip r:embed="rId4" cstate="print"/>
          <a:srcRect/>
          <a:stretch>
            <a:fillRect/>
          </a:stretch>
        </p:blipFill>
        <p:spPr bwMode="auto">
          <a:xfrm>
            <a:off x="5715000" y="1219200"/>
            <a:ext cx="3429000" cy="1743075"/>
          </a:xfrm>
          <a:prstGeom prst="rect">
            <a:avLst/>
          </a:prstGeom>
          <a:noFill/>
          <a:ln w="9525">
            <a:noFill/>
            <a:miter lim="800000"/>
            <a:headEnd/>
            <a:tailEnd/>
          </a:ln>
        </p:spPr>
      </p:pic>
      <p:pic>
        <p:nvPicPr>
          <p:cNvPr id="41989" name="Picture 10" descr="http://t3.gstatic.com/images?q=tbn:ANd9GcSwQR49AvJ91gjspd4sbUkv42rE6D9r_NeaFKVkl9UaPUl0bJGo:upload.wikimedia.org/wikipedia/commons/thumb/1/10/USA_Map_1864_including_Civil_War_Divisions.png/220px-USA_Map_1864_including_Civil_War_Divisions.png"/>
          <p:cNvPicPr>
            <a:picLocks noChangeAspect="1" noChangeArrowheads="1"/>
          </p:cNvPicPr>
          <p:nvPr/>
        </p:nvPicPr>
        <p:blipFill>
          <a:blip r:embed="rId5" cstate="print"/>
          <a:srcRect/>
          <a:stretch>
            <a:fillRect/>
          </a:stretch>
        </p:blipFill>
        <p:spPr bwMode="auto">
          <a:xfrm>
            <a:off x="0" y="2971800"/>
            <a:ext cx="2911475" cy="1803400"/>
          </a:xfrm>
          <a:prstGeom prst="rect">
            <a:avLst/>
          </a:prstGeom>
          <a:noFill/>
          <a:ln w="9525">
            <a:noFill/>
            <a:miter lim="800000"/>
            <a:headEnd/>
            <a:tailEnd/>
          </a:ln>
        </p:spPr>
      </p:pic>
      <p:pic>
        <p:nvPicPr>
          <p:cNvPr id="41990" name="Picture 14" descr="http://t0.gstatic.com/images?q=tbn:ANd9GcR2DLNdVtBOH3-nAqmYPy6Lo8vP63IoCX20rxqqbmGUu8sWVl2f:www.historicalpreservationgroup.org/Crossed%2520Flags.jpg"/>
          <p:cNvPicPr>
            <a:picLocks noChangeAspect="1" noChangeArrowheads="1"/>
          </p:cNvPicPr>
          <p:nvPr/>
        </p:nvPicPr>
        <p:blipFill>
          <a:blip r:embed="rId6" cstate="print"/>
          <a:srcRect/>
          <a:stretch>
            <a:fillRect/>
          </a:stretch>
        </p:blipFill>
        <p:spPr bwMode="auto">
          <a:xfrm>
            <a:off x="5867400" y="2971800"/>
            <a:ext cx="3276600" cy="1905000"/>
          </a:xfrm>
          <a:prstGeom prst="rect">
            <a:avLst/>
          </a:prstGeom>
          <a:noFill/>
          <a:ln w="9525">
            <a:noFill/>
            <a:miter lim="800000"/>
            <a:headEnd/>
            <a:tailEnd/>
          </a:ln>
        </p:spPr>
      </p:pic>
      <p:pic>
        <p:nvPicPr>
          <p:cNvPr id="41991" name="Picture 16" descr="http://t3.gstatic.com/images?q=tbn:ANd9GcTq1JJHw1JfjQBiVnWqEiL-ZvUiXGWXeb1LbduHty09d1YmSpMikQ:www.fcsutler.com/pusbriggenfrk.jpg"/>
          <p:cNvPicPr>
            <a:picLocks noChangeAspect="1" noChangeArrowheads="1"/>
          </p:cNvPicPr>
          <p:nvPr/>
        </p:nvPicPr>
        <p:blipFill>
          <a:blip r:embed="rId7" cstate="print"/>
          <a:srcRect/>
          <a:stretch>
            <a:fillRect/>
          </a:stretch>
        </p:blipFill>
        <p:spPr bwMode="auto">
          <a:xfrm>
            <a:off x="0" y="4724400"/>
            <a:ext cx="2971800" cy="2133600"/>
          </a:xfrm>
          <a:prstGeom prst="rect">
            <a:avLst/>
          </a:prstGeom>
          <a:noFill/>
          <a:ln w="9525">
            <a:noFill/>
            <a:miter lim="800000"/>
            <a:headEnd/>
            <a:tailEnd/>
          </a:ln>
        </p:spPr>
      </p:pic>
      <p:pic>
        <p:nvPicPr>
          <p:cNvPr id="41992" name="Picture 18" descr="http://t1.gstatic.com/images?q=tbn:ANd9GcQ8SAxrcLL_zkCIUE5ijZPkQvZi2poDd4PpaadpTZQwhjoTkdWbaP8GDU0:www.kidport.com/reflib/usahistory/civilwar/Images/ConfedUniform.jpg"/>
          <p:cNvPicPr>
            <a:picLocks noChangeAspect="1" noChangeArrowheads="1"/>
          </p:cNvPicPr>
          <p:nvPr/>
        </p:nvPicPr>
        <p:blipFill>
          <a:blip r:embed="rId8" cstate="print"/>
          <a:srcRect/>
          <a:stretch>
            <a:fillRect/>
          </a:stretch>
        </p:blipFill>
        <p:spPr bwMode="auto">
          <a:xfrm>
            <a:off x="2895600" y="4876800"/>
            <a:ext cx="1676400" cy="1981200"/>
          </a:xfrm>
          <a:prstGeom prst="rect">
            <a:avLst/>
          </a:prstGeom>
          <a:noFill/>
          <a:ln w="9525">
            <a:noFill/>
            <a:miter lim="800000"/>
            <a:headEnd/>
            <a:tailEnd/>
          </a:ln>
        </p:spPr>
      </p:pic>
      <p:pic>
        <p:nvPicPr>
          <p:cNvPr id="41993" name="Picture 20" descr="http://t3.gstatic.com/images?q=tbn:ANd9GcQy-1Nl3R_Lk4yEt3uE0trYvijmK-eJ9k6psYERr7El9e1bmfnPsA:www2.lhric.org/pocantico/civilwar/ujacket.GIF"/>
          <p:cNvPicPr>
            <a:picLocks noChangeAspect="1" noChangeArrowheads="1"/>
          </p:cNvPicPr>
          <p:nvPr/>
        </p:nvPicPr>
        <p:blipFill>
          <a:blip r:embed="rId9" cstate="print"/>
          <a:srcRect/>
          <a:stretch>
            <a:fillRect/>
          </a:stretch>
        </p:blipFill>
        <p:spPr bwMode="auto">
          <a:xfrm>
            <a:off x="4572000" y="4876800"/>
            <a:ext cx="1339850" cy="1981200"/>
          </a:xfrm>
          <a:prstGeom prst="rect">
            <a:avLst/>
          </a:prstGeom>
          <a:noFill/>
          <a:ln w="9525">
            <a:noFill/>
            <a:miter lim="800000"/>
            <a:headEnd/>
            <a:tailEnd/>
          </a:ln>
        </p:spPr>
      </p:pic>
      <p:pic>
        <p:nvPicPr>
          <p:cNvPr id="41994" name="Picture 22" descr="http://t2.gstatic.com/images?q=tbn:ANd9GcTdCxmzdqFV1-mIOS7qOjweXwRgO-SMEhfbVG8x-Fcwn6fC7SeW:markhalperin.files.wordpress.com/2011/04/confederate-flag.jpg%3Fw%3D590%26h%3D386%26crop%3D1"/>
          <p:cNvPicPr>
            <a:picLocks noChangeAspect="1" noChangeArrowheads="1"/>
          </p:cNvPicPr>
          <p:nvPr/>
        </p:nvPicPr>
        <p:blipFill>
          <a:blip r:embed="rId10" cstate="print"/>
          <a:srcRect/>
          <a:stretch>
            <a:fillRect/>
          </a:stretch>
        </p:blipFill>
        <p:spPr bwMode="auto">
          <a:xfrm>
            <a:off x="5791200" y="4873625"/>
            <a:ext cx="3352800" cy="1984375"/>
          </a:xfrm>
          <a:prstGeom prst="rect">
            <a:avLst/>
          </a:prstGeom>
          <a:noFill/>
          <a:ln w="9525">
            <a:noFill/>
            <a:miter lim="800000"/>
            <a:headEnd/>
            <a:tailEnd/>
          </a:ln>
        </p:spPr>
      </p:pic>
      <p:pic>
        <p:nvPicPr>
          <p:cNvPr id="41995" name="Picture 24" descr="http://t0.gstatic.com/images?q=tbn:ANd9GcRQDu-VVnHgBNIeIVYGDCTH-3ockoCaGLqckzZPGjrSOVhXTarq:ecx.images-amazon.com/images/I/51bLH4ivNVL._SL500_AA300_.jpg"/>
          <p:cNvPicPr>
            <a:picLocks noChangeAspect="1" noChangeArrowheads="1"/>
          </p:cNvPicPr>
          <p:nvPr/>
        </p:nvPicPr>
        <p:blipFill>
          <a:blip r:embed="rId11" cstate="print"/>
          <a:srcRect/>
          <a:stretch>
            <a:fillRect/>
          </a:stretch>
        </p:blipFill>
        <p:spPr bwMode="auto">
          <a:xfrm>
            <a:off x="2895600" y="3048000"/>
            <a:ext cx="2895600" cy="1914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Box 4"/>
          <p:cNvSpPr txBox="1">
            <a:spLocks noChangeArrowheads="1"/>
          </p:cNvSpPr>
          <p:nvPr/>
        </p:nvSpPr>
        <p:spPr bwMode="auto">
          <a:xfrm>
            <a:off x="0" y="0"/>
            <a:ext cx="9144000" cy="10248900"/>
          </a:xfrm>
          <a:prstGeom prst="rect">
            <a:avLst/>
          </a:prstGeom>
          <a:noFill/>
          <a:ln w="9525">
            <a:noFill/>
            <a:miter lim="800000"/>
            <a:headEnd/>
            <a:tailEnd/>
          </a:ln>
        </p:spPr>
        <p:txBody>
          <a:bodyPr>
            <a:spAutoFit/>
          </a:bodyPr>
          <a:lstStyle/>
          <a:p>
            <a:pPr algn="ctr"/>
            <a:r>
              <a:rPr lang="en-US" sz="4400" b="1" u="sng">
                <a:latin typeface="Calibri" pitchFamily="34" charset="0"/>
              </a:rPr>
              <a:t>Southern Flags and Uniforms</a:t>
            </a:r>
          </a:p>
          <a:p>
            <a:endParaRPr lang="en-US" sz="4400" b="1">
              <a:latin typeface="Calibri" pitchFamily="34" charset="0"/>
            </a:endParaRPr>
          </a:p>
          <a:p>
            <a:r>
              <a:rPr lang="en-US" sz="4400" b="1">
                <a:latin typeface="Calibri" pitchFamily="34" charset="0"/>
              </a:rPr>
              <a:t>Why were </a:t>
            </a:r>
            <a:r>
              <a:rPr lang="en-US" sz="4400" b="1" u="sng">
                <a:latin typeface="Calibri" pitchFamily="34" charset="0"/>
              </a:rPr>
              <a:t>Southern Flags and Uniforms </a:t>
            </a:r>
            <a:r>
              <a:rPr lang="en-US" sz="4400" b="1">
                <a:latin typeface="Calibri" pitchFamily="34" charset="0"/>
              </a:rPr>
              <a:t>important during the Civil War?</a:t>
            </a:r>
          </a:p>
          <a:p>
            <a:endParaRPr lang="en-US" sz="4400" b="1">
              <a:latin typeface="Calibri" pitchFamily="34" charset="0"/>
            </a:endParaRPr>
          </a:p>
          <a:p>
            <a:r>
              <a:rPr lang="en-US" sz="4400" b="1" u="sng">
                <a:solidFill>
                  <a:srgbClr val="FF0000"/>
                </a:solidFill>
                <a:latin typeface="Calibri" pitchFamily="34" charset="0"/>
              </a:rPr>
              <a:t>See Northern Flags and Uniforms information. Southern Uniforms were Gray. Flags were variations of the rebel flag.</a:t>
            </a:r>
          </a:p>
          <a:p>
            <a:endParaRPr lang="en-US" sz="4400" b="1" u="sng">
              <a:latin typeface="Calibri" pitchFamily="34" charset="0"/>
            </a:endParaRPr>
          </a:p>
          <a:p>
            <a:pPr algn="ctr"/>
            <a:endParaRPr lang="en-US" sz="4400" b="1" u="sng">
              <a:latin typeface="Calibri" pitchFamily="34" charset="0"/>
            </a:endParaRPr>
          </a:p>
          <a:p>
            <a:pPr algn="ctr"/>
            <a:endParaRPr lang="en-US" sz="4400" b="1" u="sng">
              <a:latin typeface="Calibri" pitchFamily="34" charset="0"/>
            </a:endParaRPr>
          </a:p>
          <a:p>
            <a:pPr algn="ctr"/>
            <a:endParaRPr lang="en-US" sz="4400" b="1" u="sng">
              <a:latin typeface="Calibri" pitchFamily="34" charset="0"/>
            </a:endParaRPr>
          </a:p>
          <a:p>
            <a:endParaRPr lang="en-US" sz="4400" b="1" u="sng">
              <a:latin typeface="Calibri"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09600"/>
          </a:xfrm>
        </p:spPr>
        <p:txBody>
          <a:bodyPr rtlCol="0">
            <a:normAutofit fontScale="90000"/>
          </a:bodyPr>
          <a:lstStyle/>
          <a:p>
            <a:pPr fontAlgn="auto">
              <a:spcAft>
                <a:spcPts val="0"/>
              </a:spcAft>
              <a:defRPr/>
            </a:pPr>
            <a:r>
              <a:rPr lang="en-US" dirty="0" smtClean="0">
                <a:solidFill>
                  <a:srgbClr val="0070C0"/>
                </a:solidFill>
              </a:rPr>
              <a:t>Weapons Used in the Civil War</a:t>
            </a:r>
            <a:endParaRPr lang="en-US" dirty="0">
              <a:solidFill>
                <a:srgbClr val="0070C0"/>
              </a:solidFill>
            </a:endParaRPr>
          </a:p>
        </p:txBody>
      </p:sp>
      <p:pic>
        <p:nvPicPr>
          <p:cNvPr id="44034" name="Picture 3" descr="images.jpg"/>
          <p:cNvPicPr>
            <a:picLocks noChangeAspect="1"/>
          </p:cNvPicPr>
          <p:nvPr/>
        </p:nvPicPr>
        <p:blipFill>
          <a:blip r:embed="rId3" cstate="print"/>
          <a:srcRect/>
          <a:stretch>
            <a:fillRect/>
          </a:stretch>
        </p:blipFill>
        <p:spPr bwMode="auto">
          <a:xfrm>
            <a:off x="0" y="533400"/>
            <a:ext cx="2971800" cy="2514600"/>
          </a:xfrm>
          <a:prstGeom prst="rect">
            <a:avLst/>
          </a:prstGeom>
          <a:noFill/>
          <a:ln w="9525">
            <a:noFill/>
            <a:miter lim="800000"/>
            <a:headEnd/>
            <a:tailEnd/>
          </a:ln>
        </p:spPr>
      </p:pic>
      <p:pic>
        <p:nvPicPr>
          <p:cNvPr id="44035" name="Picture 4" descr="images1.jpg"/>
          <p:cNvPicPr>
            <a:picLocks noChangeAspect="1"/>
          </p:cNvPicPr>
          <p:nvPr/>
        </p:nvPicPr>
        <p:blipFill>
          <a:blip r:embed="rId4" cstate="print"/>
          <a:srcRect/>
          <a:stretch>
            <a:fillRect/>
          </a:stretch>
        </p:blipFill>
        <p:spPr bwMode="auto">
          <a:xfrm>
            <a:off x="0" y="2895600"/>
            <a:ext cx="2819400" cy="2590800"/>
          </a:xfrm>
          <a:prstGeom prst="rect">
            <a:avLst/>
          </a:prstGeom>
          <a:noFill/>
          <a:ln w="9525">
            <a:noFill/>
            <a:miter lim="800000"/>
            <a:headEnd/>
            <a:tailEnd/>
          </a:ln>
        </p:spPr>
      </p:pic>
      <p:pic>
        <p:nvPicPr>
          <p:cNvPr id="44036" name="Picture 5" descr="images2.jpg"/>
          <p:cNvPicPr>
            <a:picLocks noChangeAspect="1"/>
          </p:cNvPicPr>
          <p:nvPr/>
        </p:nvPicPr>
        <p:blipFill>
          <a:blip r:embed="rId5" cstate="print"/>
          <a:srcRect/>
          <a:stretch>
            <a:fillRect/>
          </a:stretch>
        </p:blipFill>
        <p:spPr bwMode="auto">
          <a:xfrm>
            <a:off x="2971800" y="533400"/>
            <a:ext cx="3352800" cy="2362200"/>
          </a:xfrm>
          <a:prstGeom prst="rect">
            <a:avLst/>
          </a:prstGeom>
          <a:noFill/>
          <a:ln w="9525">
            <a:noFill/>
            <a:miter lim="800000"/>
            <a:headEnd/>
            <a:tailEnd/>
          </a:ln>
        </p:spPr>
      </p:pic>
      <p:pic>
        <p:nvPicPr>
          <p:cNvPr id="44037" name="Picture 6" descr="imagesCA9IT438.jpg"/>
          <p:cNvPicPr>
            <a:picLocks noChangeAspect="1"/>
          </p:cNvPicPr>
          <p:nvPr/>
        </p:nvPicPr>
        <p:blipFill>
          <a:blip r:embed="rId6" cstate="print"/>
          <a:srcRect/>
          <a:stretch>
            <a:fillRect/>
          </a:stretch>
        </p:blipFill>
        <p:spPr bwMode="auto">
          <a:xfrm>
            <a:off x="2819400" y="2514600"/>
            <a:ext cx="3352800" cy="2971800"/>
          </a:xfrm>
          <a:prstGeom prst="rect">
            <a:avLst/>
          </a:prstGeom>
          <a:noFill/>
          <a:ln w="9525">
            <a:noFill/>
            <a:miter lim="800000"/>
            <a:headEnd/>
            <a:tailEnd/>
          </a:ln>
        </p:spPr>
      </p:pic>
      <p:pic>
        <p:nvPicPr>
          <p:cNvPr id="44038" name="Picture 7" descr="images3.jpg"/>
          <p:cNvPicPr>
            <a:picLocks noChangeAspect="1"/>
          </p:cNvPicPr>
          <p:nvPr/>
        </p:nvPicPr>
        <p:blipFill>
          <a:blip r:embed="rId7" cstate="print"/>
          <a:srcRect/>
          <a:stretch>
            <a:fillRect/>
          </a:stretch>
        </p:blipFill>
        <p:spPr bwMode="auto">
          <a:xfrm>
            <a:off x="0" y="5486400"/>
            <a:ext cx="3276600" cy="1371600"/>
          </a:xfrm>
          <a:prstGeom prst="rect">
            <a:avLst/>
          </a:prstGeom>
          <a:noFill/>
          <a:ln w="9525">
            <a:noFill/>
            <a:miter lim="800000"/>
            <a:headEnd/>
            <a:tailEnd/>
          </a:ln>
        </p:spPr>
      </p:pic>
      <p:pic>
        <p:nvPicPr>
          <p:cNvPr id="44039" name="Picture 8" descr="imagesCA8H3NAY.jpg"/>
          <p:cNvPicPr>
            <a:picLocks noChangeAspect="1"/>
          </p:cNvPicPr>
          <p:nvPr/>
        </p:nvPicPr>
        <p:blipFill>
          <a:blip r:embed="rId8" cstate="print"/>
          <a:srcRect/>
          <a:stretch>
            <a:fillRect/>
          </a:stretch>
        </p:blipFill>
        <p:spPr bwMode="auto">
          <a:xfrm>
            <a:off x="6019800" y="533400"/>
            <a:ext cx="3124200" cy="2819400"/>
          </a:xfrm>
          <a:prstGeom prst="rect">
            <a:avLst/>
          </a:prstGeom>
          <a:noFill/>
          <a:ln w="9525">
            <a:noFill/>
            <a:miter lim="800000"/>
            <a:headEnd/>
            <a:tailEnd/>
          </a:ln>
        </p:spPr>
      </p:pic>
      <p:pic>
        <p:nvPicPr>
          <p:cNvPr id="44040" name="Picture 9" descr="imagesCAPTTJK1.jpg"/>
          <p:cNvPicPr>
            <a:picLocks noChangeAspect="1"/>
          </p:cNvPicPr>
          <p:nvPr/>
        </p:nvPicPr>
        <p:blipFill>
          <a:blip r:embed="rId9" cstate="print"/>
          <a:srcRect/>
          <a:stretch>
            <a:fillRect/>
          </a:stretch>
        </p:blipFill>
        <p:spPr bwMode="auto">
          <a:xfrm>
            <a:off x="3200400" y="5334000"/>
            <a:ext cx="2505075" cy="1524000"/>
          </a:xfrm>
          <a:prstGeom prst="rect">
            <a:avLst/>
          </a:prstGeom>
          <a:noFill/>
          <a:ln w="9525">
            <a:noFill/>
            <a:miter lim="800000"/>
            <a:headEnd/>
            <a:tailEnd/>
          </a:ln>
        </p:spPr>
      </p:pic>
      <p:pic>
        <p:nvPicPr>
          <p:cNvPr id="44041" name="Picture 10" descr="images4.jpg"/>
          <p:cNvPicPr>
            <a:picLocks noChangeAspect="1"/>
          </p:cNvPicPr>
          <p:nvPr/>
        </p:nvPicPr>
        <p:blipFill>
          <a:blip r:embed="rId10" cstate="print"/>
          <a:srcRect/>
          <a:stretch>
            <a:fillRect/>
          </a:stretch>
        </p:blipFill>
        <p:spPr bwMode="auto">
          <a:xfrm>
            <a:off x="5715000" y="3352800"/>
            <a:ext cx="3429000" cy="2057400"/>
          </a:xfrm>
          <a:prstGeom prst="rect">
            <a:avLst/>
          </a:prstGeom>
          <a:noFill/>
          <a:ln w="9525">
            <a:noFill/>
            <a:miter lim="800000"/>
            <a:headEnd/>
            <a:tailEnd/>
          </a:ln>
        </p:spPr>
      </p:pic>
      <p:pic>
        <p:nvPicPr>
          <p:cNvPr id="44042" name="Picture 11" descr="imagesCAFYC1M6.jpg"/>
          <p:cNvPicPr>
            <a:picLocks noChangeAspect="1"/>
          </p:cNvPicPr>
          <p:nvPr/>
        </p:nvPicPr>
        <p:blipFill>
          <a:blip r:embed="rId11" cstate="print"/>
          <a:srcRect/>
          <a:stretch>
            <a:fillRect/>
          </a:stretch>
        </p:blipFill>
        <p:spPr bwMode="auto">
          <a:xfrm>
            <a:off x="5715000" y="5105400"/>
            <a:ext cx="3429000" cy="1752600"/>
          </a:xfrm>
          <a:prstGeom prst="rect">
            <a:avLst/>
          </a:prstGeom>
          <a:noFill/>
          <a:ln w="9525">
            <a:noFill/>
            <a:miter lim="800000"/>
            <a:headEnd/>
            <a:tailEnd/>
          </a:ln>
        </p:spPr>
      </p:pic>
      <p:pic>
        <p:nvPicPr>
          <p:cNvPr id="44043" name="Picture 13" descr="CW7.jpg"/>
          <p:cNvPicPr>
            <a:picLocks noChangeAspect="1"/>
          </p:cNvPicPr>
          <p:nvPr/>
        </p:nvPicPr>
        <p:blipFill>
          <a:blip r:embed="rId12" cstate="print"/>
          <a:srcRect/>
          <a:stretch>
            <a:fillRect/>
          </a:stretch>
        </p:blipFill>
        <p:spPr bwMode="auto">
          <a:xfrm>
            <a:off x="3276600" y="5275263"/>
            <a:ext cx="2438400" cy="1582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8" descr="imagesCATBYRUK.jpg"/>
          <p:cNvPicPr>
            <a:picLocks noChangeAspect="1"/>
          </p:cNvPicPr>
          <p:nvPr/>
        </p:nvPicPr>
        <p:blipFill>
          <a:blip r:embed="rId3" cstate="print"/>
          <a:srcRect/>
          <a:stretch>
            <a:fillRect/>
          </a:stretch>
        </p:blipFill>
        <p:spPr bwMode="auto">
          <a:xfrm>
            <a:off x="0" y="1600200"/>
            <a:ext cx="2486025" cy="1600200"/>
          </a:xfrm>
          <a:prstGeom prst="rect">
            <a:avLst/>
          </a:prstGeom>
          <a:noFill/>
          <a:ln w="9525">
            <a:noFill/>
            <a:miter lim="800000"/>
            <a:headEnd/>
            <a:tailEnd/>
          </a:ln>
        </p:spPr>
      </p:pic>
      <p:pic>
        <p:nvPicPr>
          <p:cNvPr id="16386" name="Picture 3" descr="imagesCA0VBUVM.jpg"/>
          <p:cNvPicPr>
            <a:picLocks noChangeAspect="1"/>
          </p:cNvPicPr>
          <p:nvPr/>
        </p:nvPicPr>
        <p:blipFill>
          <a:blip r:embed="rId4" cstate="print"/>
          <a:srcRect/>
          <a:stretch>
            <a:fillRect/>
          </a:stretch>
        </p:blipFill>
        <p:spPr bwMode="auto">
          <a:xfrm>
            <a:off x="0" y="3200400"/>
            <a:ext cx="1865313" cy="2743200"/>
          </a:xfrm>
          <a:prstGeom prst="rect">
            <a:avLst/>
          </a:prstGeom>
          <a:noFill/>
          <a:ln w="9525">
            <a:noFill/>
            <a:miter lim="800000"/>
            <a:headEnd/>
            <a:tailEnd/>
          </a:ln>
        </p:spPr>
      </p:pic>
      <p:pic>
        <p:nvPicPr>
          <p:cNvPr id="16387" name="Picture 4" descr="imagesCA8EMA79.jpg"/>
          <p:cNvPicPr>
            <a:picLocks noChangeAspect="1"/>
          </p:cNvPicPr>
          <p:nvPr/>
        </p:nvPicPr>
        <p:blipFill>
          <a:blip r:embed="rId5" cstate="print"/>
          <a:srcRect/>
          <a:stretch>
            <a:fillRect/>
          </a:stretch>
        </p:blipFill>
        <p:spPr bwMode="auto">
          <a:xfrm>
            <a:off x="0" y="0"/>
            <a:ext cx="3048000" cy="1600200"/>
          </a:xfrm>
          <a:prstGeom prst="rect">
            <a:avLst/>
          </a:prstGeom>
          <a:noFill/>
          <a:ln w="9525">
            <a:noFill/>
            <a:miter lim="800000"/>
            <a:headEnd/>
            <a:tailEnd/>
          </a:ln>
        </p:spPr>
      </p:pic>
      <p:pic>
        <p:nvPicPr>
          <p:cNvPr id="16388" name="Picture 5" descr="imagesCAFONQT0.jpg"/>
          <p:cNvPicPr>
            <a:picLocks noChangeAspect="1"/>
          </p:cNvPicPr>
          <p:nvPr/>
        </p:nvPicPr>
        <p:blipFill>
          <a:blip r:embed="rId6" cstate="print"/>
          <a:srcRect/>
          <a:stretch>
            <a:fillRect/>
          </a:stretch>
        </p:blipFill>
        <p:spPr bwMode="auto">
          <a:xfrm>
            <a:off x="3048000" y="0"/>
            <a:ext cx="3657600" cy="1600200"/>
          </a:xfrm>
          <a:prstGeom prst="rect">
            <a:avLst/>
          </a:prstGeom>
          <a:noFill/>
          <a:ln w="9525">
            <a:noFill/>
            <a:miter lim="800000"/>
            <a:headEnd/>
            <a:tailEnd/>
          </a:ln>
        </p:spPr>
      </p:pic>
      <p:pic>
        <p:nvPicPr>
          <p:cNvPr id="16389" name="Picture 6" descr="imagesCAJ6XGJL.jpg"/>
          <p:cNvPicPr>
            <a:picLocks noChangeAspect="1"/>
          </p:cNvPicPr>
          <p:nvPr/>
        </p:nvPicPr>
        <p:blipFill>
          <a:blip r:embed="rId7" cstate="print"/>
          <a:srcRect/>
          <a:stretch>
            <a:fillRect/>
          </a:stretch>
        </p:blipFill>
        <p:spPr bwMode="auto">
          <a:xfrm>
            <a:off x="4953000" y="1600200"/>
            <a:ext cx="1676400" cy="1828800"/>
          </a:xfrm>
          <a:prstGeom prst="rect">
            <a:avLst/>
          </a:prstGeom>
          <a:noFill/>
          <a:ln w="9525">
            <a:noFill/>
            <a:miter lim="800000"/>
            <a:headEnd/>
            <a:tailEnd/>
          </a:ln>
        </p:spPr>
      </p:pic>
      <p:sp>
        <p:nvSpPr>
          <p:cNvPr id="2" name="Title 1"/>
          <p:cNvSpPr>
            <a:spLocks noGrp="1"/>
          </p:cNvSpPr>
          <p:nvPr>
            <p:ph type="ctrTitle"/>
          </p:nvPr>
        </p:nvSpPr>
        <p:spPr>
          <a:xfrm>
            <a:off x="0" y="5943600"/>
            <a:ext cx="9144000" cy="914400"/>
          </a:xfrm>
          <a:blipFill>
            <a:blip r:embed="rId8" cstate="print"/>
            <a:tile tx="0" ty="0" sx="100000" sy="100000" flip="none" algn="tl"/>
          </a:blipFill>
        </p:spPr>
        <p:style>
          <a:lnRef idx="1">
            <a:schemeClr val="accent6"/>
          </a:lnRef>
          <a:fillRef idx="3">
            <a:schemeClr val="accent6"/>
          </a:fillRef>
          <a:effectRef idx="2">
            <a:schemeClr val="accent6"/>
          </a:effectRef>
          <a:fontRef idx="minor">
            <a:schemeClr val="lt1"/>
          </a:fontRef>
        </p:style>
        <p:txBody>
          <a:bodyPr rtlCol="0">
            <a:normAutofit fontScale="90000"/>
            <a:scene3d>
              <a:camera prst="orthographicFront"/>
              <a:lightRig rig="balanced" dir="t">
                <a:rot lat="0" lon="0" rev="2100000"/>
              </a:lightRig>
            </a:scene3d>
            <a:sp3d extrusionH="57150" prstMaterial="metal">
              <a:bevelT w="38100" h="25400"/>
              <a:contourClr>
                <a:schemeClr val="bg2"/>
              </a:contourClr>
            </a:sp3d>
          </a:bodyPr>
          <a:lstStyle/>
          <a:p>
            <a:pPr fontAlgn="auto">
              <a:spcAft>
                <a:spcPts val="0"/>
              </a:spcAft>
              <a:defRPr/>
            </a:pPr>
            <a:r>
              <a:rPr lang="en-US" sz="3600" u="sng" dirty="0" smtClean="0">
                <a:ln w="3175">
                  <a:solidFill>
                    <a:schemeClr val="bg1">
                      <a:lumMod val="95000"/>
                      <a:lumOff val="5000"/>
                    </a:schemeClr>
                  </a:solidFill>
                </a:ln>
                <a:solidFill>
                  <a:schemeClr val="tx1">
                    <a:lumMod val="95000"/>
                  </a:schemeClr>
                </a:solidFill>
              </a:rPr>
              <a:t>~HARRIET TUBMAN/UNDERGROUND RAILROAD~</a:t>
            </a:r>
            <a:endParaRPr lang="en-US" sz="3600" u="sng" dirty="0">
              <a:ln w="3175">
                <a:solidFill>
                  <a:schemeClr val="bg1">
                    <a:lumMod val="95000"/>
                    <a:lumOff val="5000"/>
                  </a:schemeClr>
                </a:solidFill>
              </a:ln>
              <a:solidFill>
                <a:schemeClr val="tx1">
                  <a:lumMod val="95000"/>
                </a:schemeClr>
              </a:solidFill>
            </a:endParaRPr>
          </a:p>
        </p:txBody>
      </p:sp>
      <p:pic>
        <p:nvPicPr>
          <p:cNvPr id="16391" name="Picture 9" descr="imagesCAOP2Y5G.jpg"/>
          <p:cNvPicPr>
            <a:picLocks noChangeAspect="1"/>
          </p:cNvPicPr>
          <p:nvPr/>
        </p:nvPicPr>
        <p:blipFill>
          <a:blip r:embed="rId9" cstate="print"/>
          <a:srcRect/>
          <a:stretch>
            <a:fillRect/>
          </a:stretch>
        </p:blipFill>
        <p:spPr bwMode="auto">
          <a:xfrm>
            <a:off x="2514600" y="1600200"/>
            <a:ext cx="2428875" cy="1600200"/>
          </a:xfrm>
          <a:prstGeom prst="rect">
            <a:avLst/>
          </a:prstGeom>
          <a:noFill/>
          <a:ln w="9525">
            <a:noFill/>
            <a:miter lim="800000"/>
            <a:headEnd/>
            <a:tailEnd/>
          </a:ln>
        </p:spPr>
      </p:pic>
      <p:pic>
        <p:nvPicPr>
          <p:cNvPr id="16392" name="Picture 10" descr="imagesCARC1ZWE.jpg"/>
          <p:cNvPicPr>
            <a:picLocks noChangeAspect="1"/>
          </p:cNvPicPr>
          <p:nvPr/>
        </p:nvPicPr>
        <p:blipFill>
          <a:blip r:embed="rId10" cstate="print"/>
          <a:srcRect/>
          <a:stretch>
            <a:fillRect/>
          </a:stretch>
        </p:blipFill>
        <p:spPr bwMode="auto">
          <a:xfrm>
            <a:off x="6629400" y="4038600"/>
            <a:ext cx="2514600" cy="1905000"/>
          </a:xfrm>
          <a:prstGeom prst="rect">
            <a:avLst/>
          </a:prstGeom>
          <a:noFill/>
          <a:ln w="9525">
            <a:noFill/>
            <a:miter lim="800000"/>
            <a:headEnd/>
            <a:tailEnd/>
          </a:ln>
        </p:spPr>
      </p:pic>
      <p:pic>
        <p:nvPicPr>
          <p:cNvPr id="16393" name="Picture 7" descr="imagesCAYIGN30.jpg"/>
          <p:cNvPicPr>
            <a:picLocks noChangeAspect="1"/>
          </p:cNvPicPr>
          <p:nvPr/>
        </p:nvPicPr>
        <p:blipFill>
          <a:blip r:embed="rId11" cstate="print"/>
          <a:srcRect/>
          <a:stretch>
            <a:fillRect/>
          </a:stretch>
        </p:blipFill>
        <p:spPr bwMode="auto">
          <a:xfrm>
            <a:off x="6629400" y="0"/>
            <a:ext cx="2514600" cy="4038600"/>
          </a:xfrm>
          <a:prstGeom prst="rect">
            <a:avLst/>
          </a:prstGeom>
          <a:noFill/>
          <a:ln w="9525">
            <a:noFill/>
            <a:miter lim="800000"/>
            <a:headEnd/>
            <a:tailEnd/>
          </a:ln>
        </p:spPr>
      </p:pic>
      <p:pic>
        <p:nvPicPr>
          <p:cNvPr id="16394" name="Picture 12" descr="ip.jpg"/>
          <p:cNvPicPr>
            <a:picLocks noChangeAspect="1"/>
          </p:cNvPicPr>
          <p:nvPr/>
        </p:nvPicPr>
        <p:blipFill>
          <a:blip r:embed="rId12" cstate="print"/>
          <a:srcRect/>
          <a:stretch>
            <a:fillRect/>
          </a:stretch>
        </p:blipFill>
        <p:spPr bwMode="auto">
          <a:xfrm>
            <a:off x="1752600" y="3200400"/>
            <a:ext cx="2286000" cy="2743200"/>
          </a:xfrm>
          <a:prstGeom prst="rect">
            <a:avLst/>
          </a:prstGeom>
          <a:noFill/>
          <a:ln w="9525">
            <a:noFill/>
            <a:miter lim="800000"/>
            <a:headEnd/>
            <a:tailEnd/>
          </a:ln>
        </p:spPr>
      </p:pic>
      <p:pic>
        <p:nvPicPr>
          <p:cNvPr id="16395" name="Picture 13" descr="o.jpg"/>
          <p:cNvPicPr>
            <a:picLocks noChangeAspect="1"/>
          </p:cNvPicPr>
          <p:nvPr/>
        </p:nvPicPr>
        <p:blipFill>
          <a:blip r:embed="rId13" cstate="print"/>
          <a:srcRect/>
          <a:stretch>
            <a:fillRect/>
          </a:stretch>
        </p:blipFill>
        <p:spPr bwMode="auto">
          <a:xfrm>
            <a:off x="3962400" y="3200400"/>
            <a:ext cx="2667000" cy="2743200"/>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Box 4"/>
          <p:cNvSpPr txBox="1">
            <a:spLocks noChangeArrowheads="1"/>
          </p:cNvSpPr>
          <p:nvPr/>
        </p:nvSpPr>
        <p:spPr bwMode="auto">
          <a:xfrm>
            <a:off x="0" y="0"/>
            <a:ext cx="9144000" cy="8156575"/>
          </a:xfrm>
          <a:prstGeom prst="rect">
            <a:avLst/>
          </a:prstGeom>
          <a:noFill/>
          <a:ln w="9525">
            <a:noFill/>
            <a:miter lim="800000"/>
            <a:headEnd/>
            <a:tailEnd/>
          </a:ln>
        </p:spPr>
        <p:txBody>
          <a:bodyPr>
            <a:spAutoFit/>
          </a:bodyPr>
          <a:lstStyle/>
          <a:p>
            <a:pPr algn="ctr"/>
            <a:r>
              <a:rPr lang="en-US" sz="4400" b="1" u="sng">
                <a:latin typeface="Calibri" pitchFamily="34" charset="0"/>
              </a:rPr>
              <a:t>Weapons Used in the Civil War</a:t>
            </a:r>
          </a:p>
          <a:p>
            <a:endParaRPr lang="en-US" sz="3600" b="1">
              <a:latin typeface="Calibri" pitchFamily="34" charset="0"/>
            </a:endParaRPr>
          </a:p>
          <a:p>
            <a:r>
              <a:rPr lang="en-US" sz="3600" b="1">
                <a:latin typeface="Calibri" pitchFamily="34" charset="0"/>
              </a:rPr>
              <a:t>Why were </a:t>
            </a:r>
            <a:r>
              <a:rPr lang="en-US" sz="3600" b="1" u="sng">
                <a:latin typeface="Calibri" pitchFamily="34" charset="0"/>
              </a:rPr>
              <a:t>Weapons Used in the Civil War</a:t>
            </a:r>
            <a:r>
              <a:rPr lang="en-US" sz="3600" b="1">
                <a:latin typeface="Calibri" pitchFamily="34" charset="0"/>
              </a:rPr>
              <a:t> important during the Civil War?</a:t>
            </a:r>
          </a:p>
          <a:p>
            <a:endParaRPr lang="en-US" sz="4000" b="1" u="sng">
              <a:solidFill>
                <a:srgbClr val="FF0000"/>
              </a:solidFill>
              <a:latin typeface="Calibri" pitchFamily="34" charset="0"/>
            </a:endParaRPr>
          </a:p>
          <a:p>
            <a:r>
              <a:rPr lang="en-US" sz="4000" b="1" u="sng">
                <a:solidFill>
                  <a:srgbClr val="FF0000"/>
                </a:solidFill>
                <a:latin typeface="Calibri" pitchFamily="34" charset="0"/>
              </a:rPr>
              <a:t>Soldiers on both sides used swords, knives, pistols, rifled muskets, and cannons. Little had changed since the American Revolution with the exception of a new bullet called the “Minnie Ball”.</a:t>
            </a:r>
          </a:p>
          <a:p>
            <a:endParaRPr lang="en-US" sz="4400" b="1" u="sng">
              <a:latin typeface="Calibri" pitchFamily="34" charset="0"/>
            </a:endParaRPr>
          </a:p>
          <a:p>
            <a:pPr algn="ctr"/>
            <a:endParaRPr lang="en-US" sz="4400" b="1" u="sng">
              <a:latin typeface="Calibri" pitchFamily="34" charset="0"/>
            </a:endParaRPr>
          </a:p>
          <a:p>
            <a:endParaRPr lang="en-US" sz="4400" b="1" u="sng">
              <a:latin typeface="Calibri"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457200" y="0"/>
            <a:ext cx="8229600" cy="1143000"/>
          </a:xfrm>
        </p:spPr>
        <p:txBody>
          <a:bodyPr/>
          <a:lstStyle/>
          <a:p>
            <a:r>
              <a:rPr lang="en-US" smtClean="0"/>
              <a:t>The South Attacks Fort Sumter</a:t>
            </a:r>
          </a:p>
        </p:txBody>
      </p:sp>
      <p:pic>
        <p:nvPicPr>
          <p:cNvPr id="11266" name="Picture 2" descr="http://ts1.mm.bing.net/th?id=H.4866323494602904&amp;w=225&amp;h=164&amp;c=7&amp;rs=1&amp;pid=1.7"/>
          <p:cNvPicPr>
            <a:picLocks noChangeAspect="1" noChangeArrowheads="1"/>
          </p:cNvPicPr>
          <p:nvPr/>
        </p:nvPicPr>
        <p:blipFill>
          <a:blip r:embed="rId2" cstate="print"/>
          <a:srcRect/>
          <a:stretch>
            <a:fillRect/>
          </a:stretch>
        </p:blipFill>
        <p:spPr bwMode="auto">
          <a:xfrm>
            <a:off x="0" y="4038600"/>
            <a:ext cx="3124200" cy="2819400"/>
          </a:xfrm>
          <a:prstGeom prst="rect">
            <a:avLst/>
          </a:prstGeom>
          <a:noFill/>
          <a:ln w="9525">
            <a:noFill/>
            <a:miter lim="800000"/>
            <a:headEnd/>
            <a:tailEnd/>
          </a:ln>
        </p:spPr>
      </p:pic>
      <p:pic>
        <p:nvPicPr>
          <p:cNvPr id="11268" name="Picture 4" descr="http://ts3.mm.bing.net/th?id=H.4873053693215622&amp;w=342&amp;h=188&amp;c=7&amp;rs=1&amp;pid=1.7"/>
          <p:cNvPicPr>
            <a:picLocks noChangeAspect="1" noChangeArrowheads="1"/>
          </p:cNvPicPr>
          <p:nvPr/>
        </p:nvPicPr>
        <p:blipFill>
          <a:blip r:embed="rId3" cstate="print"/>
          <a:srcRect/>
          <a:stretch>
            <a:fillRect/>
          </a:stretch>
        </p:blipFill>
        <p:spPr bwMode="auto">
          <a:xfrm>
            <a:off x="3124200" y="4191000"/>
            <a:ext cx="2667000" cy="2667000"/>
          </a:xfrm>
          <a:prstGeom prst="rect">
            <a:avLst/>
          </a:prstGeom>
          <a:noFill/>
          <a:ln w="9525">
            <a:noFill/>
            <a:miter lim="800000"/>
            <a:headEnd/>
            <a:tailEnd/>
          </a:ln>
        </p:spPr>
      </p:pic>
      <p:pic>
        <p:nvPicPr>
          <p:cNvPr id="11270" name="Picture 6" descr="http://ts1.mm.bing.net/th?id=H.4725388442863092&amp;w=264&amp;h=174&amp;c=7&amp;rs=1&amp;pid=1.7"/>
          <p:cNvPicPr>
            <a:picLocks noChangeAspect="1" noChangeArrowheads="1"/>
          </p:cNvPicPr>
          <p:nvPr/>
        </p:nvPicPr>
        <p:blipFill>
          <a:blip r:embed="rId4" cstate="print"/>
          <a:srcRect/>
          <a:stretch>
            <a:fillRect/>
          </a:stretch>
        </p:blipFill>
        <p:spPr bwMode="auto">
          <a:xfrm>
            <a:off x="5791200" y="4210050"/>
            <a:ext cx="3352800" cy="2647950"/>
          </a:xfrm>
          <a:prstGeom prst="rect">
            <a:avLst/>
          </a:prstGeom>
          <a:noFill/>
          <a:ln w="9525">
            <a:noFill/>
            <a:miter lim="800000"/>
            <a:headEnd/>
            <a:tailEnd/>
          </a:ln>
        </p:spPr>
      </p:pic>
      <p:pic>
        <p:nvPicPr>
          <p:cNvPr id="2050" name="Picture 2" descr="http://t2.gstatic.com/images?q=tbn:ANd9GcRwicSyaCYrs9KlZ1XvyXSYRn-EBVRHAlrpEThE9WufA5rcl8oz:georgiainfo.galileo.usg.edu/gastudiesimages/Fort%2520Sumter%2520Bombardment%25204.jpg"/>
          <p:cNvPicPr>
            <a:picLocks noChangeAspect="1" noChangeArrowheads="1"/>
          </p:cNvPicPr>
          <p:nvPr/>
        </p:nvPicPr>
        <p:blipFill>
          <a:blip r:embed="rId5" cstate="print"/>
          <a:srcRect/>
          <a:stretch>
            <a:fillRect/>
          </a:stretch>
        </p:blipFill>
        <p:spPr bwMode="auto">
          <a:xfrm>
            <a:off x="6324600" y="1295400"/>
            <a:ext cx="2819400" cy="2933700"/>
          </a:xfrm>
          <a:prstGeom prst="rect">
            <a:avLst/>
          </a:prstGeom>
          <a:noFill/>
          <a:ln w="9525">
            <a:noFill/>
            <a:miter lim="800000"/>
            <a:headEnd/>
            <a:tailEnd/>
          </a:ln>
        </p:spPr>
      </p:pic>
      <p:pic>
        <p:nvPicPr>
          <p:cNvPr id="2052" name="Picture 4" descr="http://www.ushistory.org/us/images/00000648.jpg"/>
          <p:cNvPicPr>
            <a:picLocks noChangeAspect="1" noChangeArrowheads="1"/>
          </p:cNvPicPr>
          <p:nvPr/>
        </p:nvPicPr>
        <p:blipFill>
          <a:blip r:embed="rId6" cstate="print"/>
          <a:srcRect/>
          <a:stretch>
            <a:fillRect/>
          </a:stretch>
        </p:blipFill>
        <p:spPr bwMode="auto">
          <a:xfrm>
            <a:off x="3048000" y="1295400"/>
            <a:ext cx="3200400" cy="2971800"/>
          </a:xfrm>
          <a:prstGeom prst="rect">
            <a:avLst/>
          </a:prstGeom>
          <a:noFill/>
          <a:ln w="9525">
            <a:noFill/>
            <a:miter lim="800000"/>
            <a:headEnd/>
            <a:tailEnd/>
          </a:ln>
        </p:spPr>
      </p:pic>
      <p:pic>
        <p:nvPicPr>
          <p:cNvPr id="3074" name="Picture 2" descr="http://t1.gstatic.com/images?q=tbn:ANd9GcRp3EIu0HiYvzOvSn4jC6nCO9d92PhXUBdZL6xUX6mp9T-v8Mmo_Q:www.gutenberg.org/files/24972/24972-h/images/sumter.jpg"/>
          <p:cNvPicPr>
            <a:picLocks noChangeAspect="1" noChangeArrowheads="1"/>
          </p:cNvPicPr>
          <p:nvPr/>
        </p:nvPicPr>
        <p:blipFill>
          <a:blip r:embed="rId7" cstate="print"/>
          <a:srcRect/>
          <a:stretch>
            <a:fillRect/>
          </a:stretch>
        </p:blipFill>
        <p:spPr bwMode="auto">
          <a:xfrm>
            <a:off x="0" y="1143000"/>
            <a:ext cx="3124200" cy="2895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edge">
                                      <p:cBhvr>
                                        <p:cTn id="7" dur="20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268"/>
                                        </p:tgtEl>
                                        <p:attrNameLst>
                                          <p:attrName>style.visibility</p:attrName>
                                        </p:attrNameLst>
                                      </p:cBhvr>
                                      <p:to>
                                        <p:strVal val="visible"/>
                                      </p:to>
                                    </p:set>
                                    <p:animEffect transition="in" filter="blinds(horizontal)">
                                      <p:cBhvr>
                                        <p:cTn id="12" dur="500"/>
                                        <p:tgtEl>
                                          <p:spTgt spid="1126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11270"/>
                                        </p:tgtEl>
                                        <p:attrNameLst>
                                          <p:attrName>style.visibility</p:attrName>
                                        </p:attrNameLst>
                                      </p:cBhvr>
                                      <p:to>
                                        <p:strVal val="visible"/>
                                      </p:to>
                                    </p:set>
                                    <p:animEffect transition="in" filter="wheel(4)">
                                      <p:cBhvr>
                                        <p:cTn id="17" dur="2000"/>
                                        <p:tgtEl>
                                          <p:spTgt spid="1127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074"/>
                                        </p:tgtEl>
                                        <p:attrNameLst>
                                          <p:attrName>style.visibility</p:attrName>
                                        </p:attrNameLst>
                                      </p:cBhvr>
                                      <p:to>
                                        <p:strVal val="visible"/>
                                      </p:to>
                                    </p:set>
                                    <p:animEffect transition="in" filter="randombar(horizontal)">
                                      <p:cBhvr>
                                        <p:cTn id="22" dur="500"/>
                                        <p:tgtEl>
                                          <p:spTgt spid="3074"/>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2052"/>
                                        </p:tgtEl>
                                        <p:attrNameLst>
                                          <p:attrName>style.visibility</p:attrName>
                                        </p:attrNameLst>
                                      </p:cBhvr>
                                      <p:to>
                                        <p:strVal val="visible"/>
                                      </p:to>
                                    </p:set>
                                    <p:animEffect transition="in" filter="box(in)">
                                      <p:cBhvr>
                                        <p:cTn id="27" dur="500"/>
                                        <p:tgtEl>
                                          <p:spTgt spid="2052"/>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2050"/>
                                        </p:tgtEl>
                                        <p:attrNameLst>
                                          <p:attrName>style.visibility</p:attrName>
                                        </p:attrNameLst>
                                      </p:cBhvr>
                                      <p:to>
                                        <p:strVal val="visible"/>
                                      </p:to>
                                    </p:set>
                                    <p:animEffect transition="in" filter="diamond(in)">
                                      <p:cBhvr>
                                        <p:cTn id="32"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Box 2"/>
          <p:cNvSpPr txBox="1">
            <a:spLocks noChangeArrowheads="1"/>
          </p:cNvSpPr>
          <p:nvPr/>
        </p:nvSpPr>
        <p:spPr bwMode="auto">
          <a:xfrm>
            <a:off x="0" y="304800"/>
            <a:ext cx="8991600" cy="8371523"/>
          </a:xfrm>
          <a:prstGeom prst="rect">
            <a:avLst/>
          </a:prstGeom>
          <a:noFill/>
          <a:ln w="9525">
            <a:noFill/>
            <a:miter lim="800000"/>
            <a:headEnd/>
            <a:tailEnd/>
          </a:ln>
        </p:spPr>
        <p:txBody>
          <a:bodyPr>
            <a:spAutoFit/>
          </a:bodyPr>
          <a:lstStyle/>
          <a:p>
            <a:pPr algn="ctr"/>
            <a:r>
              <a:rPr lang="en-US" sz="4400" b="1" u="sng" dirty="0">
                <a:latin typeface="Calibri" pitchFamily="34" charset="0"/>
              </a:rPr>
              <a:t>The South Attacks Fort Sumter</a:t>
            </a:r>
          </a:p>
          <a:p>
            <a:endParaRPr lang="en-US" sz="4400" b="1" u="sng" dirty="0">
              <a:latin typeface="Calibri" pitchFamily="34" charset="0"/>
            </a:endParaRPr>
          </a:p>
          <a:p>
            <a:r>
              <a:rPr lang="en-US" sz="3200" b="1" dirty="0"/>
              <a:t>Why was </a:t>
            </a:r>
            <a:r>
              <a:rPr lang="en-US" sz="3200" b="1" u="sng" dirty="0"/>
              <a:t>The South Attacking Fort Sumter</a:t>
            </a:r>
            <a:r>
              <a:rPr lang="en-US" sz="3200" dirty="0"/>
              <a:t> </a:t>
            </a:r>
            <a:r>
              <a:rPr lang="en-US" sz="3200" b="1" dirty="0"/>
              <a:t>important during the Civil War?</a:t>
            </a:r>
          </a:p>
          <a:p>
            <a:endParaRPr lang="en-US" sz="3200" b="1" dirty="0"/>
          </a:p>
          <a:p>
            <a:r>
              <a:rPr lang="en-US" sz="3200" b="1" dirty="0">
                <a:solidFill>
                  <a:srgbClr val="FF0000"/>
                </a:solidFill>
              </a:rPr>
              <a:t>The Southern attack on Fort Sumter </a:t>
            </a:r>
            <a:r>
              <a:rPr lang="en-US" sz="3200" b="1" dirty="0" smtClean="0">
                <a:solidFill>
                  <a:srgbClr val="FF0000"/>
                </a:solidFill>
              </a:rPr>
              <a:t>(April 12-14, 1861) near </a:t>
            </a:r>
            <a:r>
              <a:rPr lang="en-US" sz="3200" b="1" dirty="0">
                <a:solidFill>
                  <a:srgbClr val="FF0000"/>
                </a:solidFill>
              </a:rPr>
              <a:t>Charleston, South Carolina is the event that began the Civil War. Result – Southern Victory – No casualties on either side.</a:t>
            </a:r>
          </a:p>
          <a:p>
            <a:endParaRPr lang="en-US" b="1" dirty="0"/>
          </a:p>
          <a:p>
            <a:endParaRPr lang="en-US" sz="4400" b="1" u="sng" dirty="0">
              <a:latin typeface="Calibri" pitchFamily="34" charset="0"/>
            </a:endParaRPr>
          </a:p>
          <a:p>
            <a:pPr algn="ctr"/>
            <a:endParaRPr lang="en-US" sz="4400" b="1" u="sng" dirty="0">
              <a:latin typeface="Calibri" pitchFamily="34" charset="0"/>
            </a:endParaRPr>
          </a:p>
          <a:p>
            <a:pPr algn="ctr"/>
            <a:endParaRPr lang="en-US" sz="4400" b="1" u="sng" dirty="0">
              <a:latin typeface="Calibri" pitchFamily="34" charset="0"/>
            </a:endParaRPr>
          </a:p>
          <a:p>
            <a:pPr algn="ctr"/>
            <a:endParaRPr lang="en-US" sz="4400" b="1" u="sng" dirty="0">
              <a:latin typeface="Calibri"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16" descr="http://t0.gstatic.com/images?q=tbn:ANd9GcRV6Y_0JKEf3PIGxR7YneCYKfY2KpfbXOZLodrrtI2pn8f6-MOw:2.bp.blogspot.com/-qvI4ZWSZU9w/Tkha8L53gOI/AAAAAAAAAFI/q7ZMwVMx5zw/s1600/civil-war-field-hospital.jpg"/>
          <p:cNvPicPr>
            <a:picLocks noChangeAspect="1" noChangeArrowheads="1"/>
          </p:cNvPicPr>
          <p:nvPr/>
        </p:nvPicPr>
        <p:blipFill>
          <a:blip r:embed="rId2" cstate="print"/>
          <a:srcRect/>
          <a:stretch>
            <a:fillRect/>
          </a:stretch>
        </p:blipFill>
        <p:spPr bwMode="auto">
          <a:xfrm>
            <a:off x="6324600" y="3352800"/>
            <a:ext cx="3171825" cy="3505200"/>
          </a:xfrm>
          <a:prstGeom prst="rect">
            <a:avLst/>
          </a:prstGeom>
          <a:noFill/>
          <a:ln w="9525">
            <a:noFill/>
            <a:miter lim="800000"/>
            <a:headEnd/>
            <a:tailEnd/>
          </a:ln>
        </p:spPr>
      </p:pic>
      <p:pic>
        <p:nvPicPr>
          <p:cNvPr id="49154" name="Picture 6" descr="http://t1.gstatic.com/images?q=tbn:ANd9GcRMXfNtmaUV3LzD92r1eKbqZWUoSU0Trz0NxQB2LFxUDqg-7UIbCg:civilwarscholars.com/wp-content/uploads/2011/10/Amputation_being_performed_in_a_hospital_tent_Gettysburg_July_1863.jpg"/>
          <p:cNvPicPr>
            <a:picLocks noChangeAspect="1" noChangeArrowheads="1"/>
          </p:cNvPicPr>
          <p:nvPr/>
        </p:nvPicPr>
        <p:blipFill>
          <a:blip r:embed="rId3" cstate="print"/>
          <a:srcRect/>
          <a:stretch>
            <a:fillRect/>
          </a:stretch>
        </p:blipFill>
        <p:spPr bwMode="auto">
          <a:xfrm>
            <a:off x="0" y="3276600"/>
            <a:ext cx="2895600" cy="3616325"/>
          </a:xfrm>
          <a:prstGeom prst="rect">
            <a:avLst/>
          </a:prstGeom>
          <a:noFill/>
          <a:ln w="9525">
            <a:noFill/>
            <a:miter lim="800000"/>
            <a:headEnd/>
            <a:tailEnd/>
          </a:ln>
        </p:spPr>
      </p:pic>
      <p:pic>
        <p:nvPicPr>
          <p:cNvPr id="49155" name="Picture 4" descr="http://t2.gstatic.com/images?q=tbn:ANd9GcRgY-Ckt6JC3d1frNeS7i6fRh0IHsbIIAy8xfXUAVY2fElVY0SH:mpms3rdperiodss.wikispaces.com/file/view/amputations.jpg/227533068/amputations.jpg"/>
          <p:cNvPicPr>
            <a:picLocks noChangeAspect="1" noChangeArrowheads="1"/>
          </p:cNvPicPr>
          <p:nvPr/>
        </p:nvPicPr>
        <p:blipFill>
          <a:blip r:embed="rId4" cstate="print"/>
          <a:srcRect/>
          <a:stretch>
            <a:fillRect/>
          </a:stretch>
        </p:blipFill>
        <p:spPr bwMode="auto">
          <a:xfrm>
            <a:off x="2362200" y="1600200"/>
            <a:ext cx="2895600" cy="1943100"/>
          </a:xfrm>
          <a:prstGeom prst="rect">
            <a:avLst/>
          </a:prstGeom>
          <a:noFill/>
          <a:ln w="9525">
            <a:noFill/>
            <a:miter lim="800000"/>
            <a:headEnd/>
            <a:tailEnd/>
          </a:ln>
        </p:spPr>
      </p:pic>
      <p:sp>
        <p:nvSpPr>
          <p:cNvPr id="4" name="Rectangle 3"/>
          <p:cNvSpPr/>
          <p:nvPr/>
        </p:nvSpPr>
        <p:spPr>
          <a:xfrm>
            <a:off x="6042062" y="0"/>
            <a:ext cx="3101938" cy="1107996"/>
          </a:xfrm>
          <a:prstGeom prst="rect">
            <a:avLst/>
          </a:prstGeom>
          <a:noFill/>
        </p:spPr>
        <p:txBody>
          <a:bodyPr wrap="none">
            <a:spAutoFit/>
          </a:bodyPr>
          <a:lstStyle/>
          <a:p>
            <a:pPr algn="ctr" fontAlgn="auto">
              <a:spcBef>
                <a:spcPts val="0"/>
              </a:spcBef>
              <a:spcAft>
                <a:spcPts val="0"/>
              </a:spcAft>
              <a:defRPr/>
            </a:pPr>
            <a:r>
              <a:rPr lang="en-US" sz="32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mn-lt"/>
              </a:rPr>
              <a:t>AMPUTATIONS</a:t>
            </a:r>
            <a:r>
              <a:rPr lang="en-US" sz="66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mn-lt"/>
              </a:rPr>
              <a:t>  </a:t>
            </a:r>
          </a:p>
        </p:txBody>
      </p:sp>
      <p:pic>
        <p:nvPicPr>
          <p:cNvPr id="49157" name="Picture 2" descr="http://t3.gstatic.com/images?q=tbn:ANd9GcT2djhMwZ7Fd130DUydb13PalfDX2t7FUz7JkoVmajBmbb6M22h:www.sonofthesouth.net/leefoundation/civil-war-amputation.jpg"/>
          <p:cNvPicPr>
            <a:picLocks noChangeAspect="1" noChangeArrowheads="1"/>
          </p:cNvPicPr>
          <p:nvPr/>
        </p:nvPicPr>
        <p:blipFill>
          <a:blip r:embed="rId5" cstate="print"/>
          <a:srcRect/>
          <a:stretch>
            <a:fillRect/>
          </a:stretch>
        </p:blipFill>
        <p:spPr bwMode="auto">
          <a:xfrm>
            <a:off x="0" y="1600200"/>
            <a:ext cx="2819400" cy="1905000"/>
          </a:xfrm>
          <a:prstGeom prst="rect">
            <a:avLst/>
          </a:prstGeom>
          <a:noFill/>
          <a:ln w="9525">
            <a:noFill/>
            <a:miter lim="800000"/>
            <a:headEnd/>
            <a:tailEnd/>
          </a:ln>
        </p:spPr>
      </p:pic>
      <p:pic>
        <p:nvPicPr>
          <p:cNvPr id="49158" name="Picture 8" descr="http://t0.gstatic.com/images?q=tbn:ANd9GcQUFGFn-oqhOBz7EvEn9Z6tqWoO8WcsfQLFVFOzCiYbcoD2oRkeHw:www.medicalantiques.com/civilwar/Surgery_Sets/Tiemann_CW_small_amputation_set_images/tiemann%25206.JPG"/>
          <p:cNvPicPr>
            <a:picLocks noChangeAspect="1" noChangeArrowheads="1"/>
          </p:cNvPicPr>
          <p:nvPr/>
        </p:nvPicPr>
        <p:blipFill>
          <a:blip r:embed="rId6" cstate="print"/>
          <a:srcRect/>
          <a:stretch>
            <a:fillRect/>
          </a:stretch>
        </p:blipFill>
        <p:spPr bwMode="auto">
          <a:xfrm>
            <a:off x="5181600" y="1020763"/>
            <a:ext cx="3962400" cy="2354262"/>
          </a:xfrm>
          <a:prstGeom prst="rect">
            <a:avLst/>
          </a:prstGeom>
          <a:noFill/>
          <a:ln w="9525">
            <a:noFill/>
            <a:miter lim="800000"/>
            <a:headEnd/>
            <a:tailEnd/>
          </a:ln>
        </p:spPr>
      </p:pic>
      <p:pic>
        <p:nvPicPr>
          <p:cNvPr id="49159" name="Picture 10" descr="http://t0.gstatic.com/images?q=tbn:ANd9GcTSB44RTahQi3Llos9HphwLMPTWzCuhNn5adEgMgWrK0Gxg7IOPxQ:haraldkraft.de/thebigbangtheory/pics/introsnap053_sm.png"/>
          <p:cNvPicPr>
            <a:picLocks noChangeAspect="1" noChangeArrowheads="1"/>
          </p:cNvPicPr>
          <p:nvPr/>
        </p:nvPicPr>
        <p:blipFill>
          <a:blip r:embed="rId7" cstate="print"/>
          <a:srcRect/>
          <a:stretch>
            <a:fillRect/>
          </a:stretch>
        </p:blipFill>
        <p:spPr bwMode="auto">
          <a:xfrm>
            <a:off x="1828800" y="3505200"/>
            <a:ext cx="3124200" cy="1757363"/>
          </a:xfrm>
          <a:prstGeom prst="rect">
            <a:avLst/>
          </a:prstGeom>
          <a:noFill/>
          <a:ln w="9525">
            <a:noFill/>
            <a:miter lim="800000"/>
            <a:headEnd/>
            <a:tailEnd/>
          </a:ln>
        </p:spPr>
      </p:pic>
      <p:pic>
        <p:nvPicPr>
          <p:cNvPr id="49160" name="Picture 12" descr="http://t1.gstatic.com/images?q=tbn:ANd9GcR7X2yRBEsuHlqQfcBnmqS01glqXcPk2MJBxKjx6ZJprjvUd12PQg:mrkash.com/activities/images/civilwarmedicine5.jpg"/>
          <p:cNvPicPr>
            <a:picLocks noChangeAspect="1" noChangeArrowheads="1"/>
          </p:cNvPicPr>
          <p:nvPr/>
        </p:nvPicPr>
        <p:blipFill>
          <a:blip r:embed="rId8" cstate="print"/>
          <a:srcRect/>
          <a:stretch>
            <a:fillRect/>
          </a:stretch>
        </p:blipFill>
        <p:spPr bwMode="auto">
          <a:xfrm>
            <a:off x="4800600" y="3352800"/>
            <a:ext cx="2409825" cy="2124075"/>
          </a:xfrm>
          <a:prstGeom prst="rect">
            <a:avLst/>
          </a:prstGeom>
          <a:noFill/>
          <a:ln w="9525">
            <a:noFill/>
            <a:miter lim="800000"/>
            <a:headEnd/>
            <a:tailEnd/>
          </a:ln>
        </p:spPr>
      </p:pic>
      <p:pic>
        <p:nvPicPr>
          <p:cNvPr id="49161" name="Picture 14" descr="http://t3.gstatic.com/images?q=tbn:ANd9GcTdk8Kh2ZooRvaZdEMDxIyBevriwscceA8cycKcczrZsAO8LxNyjA:www.sonofthesouth.net/leefoundation/civil-war-field-hospital.jpg"/>
          <p:cNvPicPr>
            <a:picLocks noChangeAspect="1" noChangeArrowheads="1"/>
          </p:cNvPicPr>
          <p:nvPr/>
        </p:nvPicPr>
        <p:blipFill>
          <a:blip r:embed="rId9" cstate="print"/>
          <a:srcRect/>
          <a:stretch>
            <a:fillRect/>
          </a:stretch>
        </p:blipFill>
        <p:spPr bwMode="auto">
          <a:xfrm>
            <a:off x="2362200" y="5048250"/>
            <a:ext cx="2524125" cy="1809750"/>
          </a:xfrm>
          <a:prstGeom prst="rect">
            <a:avLst/>
          </a:prstGeom>
          <a:noFill/>
          <a:ln w="9525">
            <a:noFill/>
            <a:miter lim="800000"/>
            <a:headEnd/>
            <a:tailEnd/>
          </a:ln>
        </p:spPr>
      </p:pic>
      <p:pic>
        <p:nvPicPr>
          <p:cNvPr id="49162" name="Picture 18" descr="http://t0.gstatic.com/images?q=tbn:ANd9GcTYyVyi0aGBjgzXdUzNYm-XERGh8hXEEwPRZvkGlwsxuAl7ydg2:www.examiner.com/images/blog/EXID26912/images/field_hospital_.jpg"/>
          <p:cNvPicPr>
            <a:picLocks noChangeAspect="1" noChangeArrowheads="1"/>
          </p:cNvPicPr>
          <p:nvPr/>
        </p:nvPicPr>
        <p:blipFill>
          <a:blip r:embed="rId10" cstate="print"/>
          <a:srcRect/>
          <a:stretch>
            <a:fillRect/>
          </a:stretch>
        </p:blipFill>
        <p:spPr bwMode="auto">
          <a:xfrm>
            <a:off x="4343400" y="5000625"/>
            <a:ext cx="2457450" cy="1857375"/>
          </a:xfrm>
          <a:prstGeom prst="rect">
            <a:avLst/>
          </a:prstGeom>
          <a:noFill/>
          <a:ln w="9525">
            <a:noFill/>
            <a:miter lim="800000"/>
            <a:headEnd/>
            <a:tailEnd/>
          </a:ln>
        </p:spPr>
      </p:pic>
      <p:pic>
        <p:nvPicPr>
          <p:cNvPr id="49163" name="Picture 2" descr="Civil War Amputations"/>
          <p:cNvPicPr>
            <a:picLocks noChangeAspect="1" noChangeArrowheads="1"/>
          </p:cNvPicPr>
          <p:nvPr/>
        </p:nvPicPr>
        <p:blipFill>
          <a:blip r:embed="rId11" cstate="print"/>
          <a:srcRect/>
          <a:stretch>
            <a:fillRect/>
          </a:stretch>
        </p:blipFill>
        <p:spPr bwMode="auto">
          <a:xfrm>
            <a:off x="0" y="0"/>
            <a:ext cx="2743200" cy="2200275"/>
          </a:xfrm>
          <a:prstGeom prst="rect">
            <a:avLst/>
          </a:prstGeom>
          <a:noFill/>
          <a:ln w="9525">
            <a:noFill/>
            <a:miter lim="800000"/>
            <a:headEnd/>
            <a:tailEnd/>
          </a:ln>
        </p:spPr>
      </p:pic>
      <p:pic>
        <p:nvPicPr>
          <p:cNvPr id="49164" name="Picture 4" descr="civil war amputations"/>
          <p:cNvPicPr>
            <a:picLocks noChangeAspect="1" noChangeArrowheads="1"/>
          </p:cNvPicPr>
          <p:nvPr/>
        </p:nvPicPr>
        <p:blipFill>
          <a:blip r:embed="rId12" cstate="print"/>
          <a:srcRect/>
          <a:stretch>
            <a:fillRect/>
          </a:stretch>
        </p:blipFill>
        <p:spPr bwMode="auto">
          <a:xfrm>
            <a:off x="2743200" y="0"/>
            <a:ext cx="2438400" cy="22098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Text Box 4"/>
          <p:cNvSpPr txBox="1">
            <a:spLocks noChangeArrowheads="1"/>
          </p:cNvSpPr>
          <p:nvPr/>
        </p:nvSpPr>
        <p:spPr bwMode="auto">
          <a:xfrm>
            <a:off x="0" y="152400"/>
            <a:ext cx="9144000" cy="7161213"/>
          </a:xfrm>
          <a:prstGeom prst="rect">
            <a:avLst/>
          </a:prstGeom>
          <a:noFill/>
          <a:ln w="9525">
            <a:noFill/>
            <a:miter lim="800000"/>
            <a:headEnd/>
            <a:tailEnd/>
          </a:ln>
          <a:effectLst/>
        </p:spPr>
        <p:txBody>
          <a:bodyPr>
            <a:spAutoFit/>
          </a:bodyPr>
          <a:lstStyle/>
          <a:p>
            <a:pPr algn="ctr">
              <a:spcBef>
                <a:spcPct val="50000"/>
              </a:spcBef>
            </a:pPr>
            <a:r>
              <a:rPr lang="en-US" sz="3200" b="1"/>
              <a:t>Amputations</a:t>
            </a:r>
          </a:p>
          <a:p>
            <a:endParaRPr lang="en-US" sz="3200" b="1"/>
          </a:p>
          <a:p>
            <a:r>
              <a:rPr lang="en-US" sz="3200" b="1"/>
              <a:t>Why were </a:t>
            </a:r>
            <a:r>
              <a:rPr lang="en-US" sz="3200" b="1" u="sng"/>
              <a:t>Amputations</a:t>
            </a:r>
            <a:r>
              <a:rPr lang="en-US" sz="3200" b="1"/>
              <a:t> important during the Civil War?</a:t>
            </a:r>
          </a:p>
          <a:p>
            <a:endParaRPr lang="en-US" sz="3200" b="1"/>
          </a:p>
          <a:p>
            <a:r>
              <a:rPr lang="en-US" sz="3200" b="1">
                <a:solidFill>
                  <a:srgbClr val="FF0000"/>
                </a:solidFill>
              </a:rPr>
              <a:t>The most common surgical procedure used during the Civil War was amputations. Bullet wounds were certain to become infected. Amputations, removing of limbs, was the only way to save lives.</a:t>
            </a:r>
          </a:p>
          <a:p>
            <a:pPr>
              <a:spcBef>
                <a:spcPct val="50000"/>
              </a:spcBef>
            </a:pPr>
            <a:endParaRPr lang="en-US" sz="3200" b="1" u="sng"/>
          </a:p>
          <a:p>
            <a:pPr algn="ctr">
              <a:spcBef>
                <a:spcPct val="50000"/>
              </a:spcBef>
            </a:pPr>
            <a:endParaRPr lang="en-US" sz="3200" b="1" u="sng"/>
          </a:p>
          <a:p>
            <a:pPr algn="ctr">
              <a:spcBef>
                <a:spcPct val="50000"/>
              </a:spcBef>
            </a:pPr>
            <a:endParaRPr lang="en-US" sz="3200" b="1" u="sng"/>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ctrTitle"/>
          </p:nvPr>
        </p:nvSpPr>
        <p:spPr>
          <a:xfrm>
            <a:off x="685800" y="0"/>
            <a:ext cx="7772400" cy="1012825"/>
          </a:xfrm>
          <a:solidFill>
            <a:schemeClr val="accent2"/>
          </a:solidFill>
        </p:spPr>
        <p:txBody>
          <a:bodyPr/>
          <a:lstStyle/>
          <a:p>
            <a:r>
              <a:rPr lang="en-US" smtClean="0"/>
              <a:t>General  Robert E . Lee</a:t>
            </a:r>
          </a:p>
        </p:txBody>
      </p:sp>
      <p:pic>
        <p:nvPicPr>
          <p:cNvPr id="50178" name="Picture 3" descr="Robert_E_Lee_in_1863.png"/>
          <p:cNvPicPr>
            <a:picLocks noChangeAspect="1"/>
          </p:cNvPicPr>
          <p:nvPr/>
        </p:nvPicPr>
        <p:blipFill>
          <a:blip r:embed="rId3" cstate="print"/>
          <a:srcRect/>
          <a:stretch>
            <a:fillRect/>
          </a:stretch>
        </p:blipFill>
        <p:spPr bwMode="auto">
          <a:xfrm>
            <a:off x="0" y="4008438"/>
            <a:ext cx="1828800" cy="2849562"/>
          </a:xfrm>
          <a:prstGeom prst="rect">
            <a:avLst/>
          </a:prstGeom>
          <a:noFill/>
          <a:ln w="9525">
            <a:noFill/>
            <a:miter lim="800000"/>
            <a:headEnd/>
            <a:tailEnd/>
          </a:ln>
        </p:spPr>
      </p:pic>
      <p:pic>
        <p:nvPicPr>
          <p:cNvPr id="50179" name="Picture 4" descr="iconography of robert e_ lee.jpg"/>
          <p:cNvPicPr>
            <a:picLocks noChangeAspect="1"/>
          </p:cNvPicPr>
          <p:nvPr/>
        </p:nvPicPr>
        <p:blipFill>
          <a:blip r:embed="rId4" cstate="print"/>
          <a:srcRect/>
          <a:stretch>
            <a:fillRect/>
          </a:stretch>
        </p:blipFill>
        <p:spPr bwMode="auto">
          <a:xfrm>
            <a:off x="6858000" y="3995738"/>
            <a:ext cx="2286000" cy="2862262"/>
          </a:xfrm>
          <a:prstGeom prst="rect">
            <a:avLst/>
          </a:prstGeom>
          <a:noFill/>
          <a:ln w="9525">
            <a:noFill/>
            <a:miter lim="800000"/>
            <a:headEnd/>
            <a:tailEnd/>
          </a:ln>
        </p:spPr>
      </p:pic>
      <p:pic>
        <p:nvPicPr>
          <p:cNvPr id="50180" name="Picture 5" descr="robert-e-lee-uniform.jpg"/>
          <p:cNvPicPr>
            <a:picLocks noChangeAspect="1"/>
          </p:cNvPicPr>
          <p:nvPr/>
        </p:nvPicPr>
        <p:blipFill>
          <a:blip r:embed="rId5" cstate="print"/>
          <a:srcRect/>
          <a:stretch>
            <a:fillRect/>
          </a:stretch>
        </p:blipFill>
        <p:spPr bwMode="auto">
          <a:xfrm>
            <a:off x="4648200" y="3943350"/>
            <a:ext cx="2290763" cy="2914650"/>
          </a:xfrm>
          <a:prstGeom prst="rect">
            <a:avLst/>
          </a:prstGeom>
          <a:noFill/>
          <a:ln w="9525">
            <a:noFill/>
            <a:miter lim="800000"/>
            <a:headEnd/>
            <a:tailEnd/>
          </a:ln>
        </p:spPr>
      </p:pic>
      <p:pic>
        <p:nvPicPr>
          <p:cNvPr id="50181" name="Picture 6" descr="thCA2NPC38.jpg"/>
          <p:cNvPicPr>
            <a:picLocks noChangeAspect="1"/>
          </p:cNvPicPr>
          <p:nvPr/>
        </p:nvPicPr>
        <p:blipFill>
          <a:blip r:embed="rId6" cstate="print"/>
          <a:srcRect/>
          <a:stretch>
            <a:fillRect/>
          </a:stretch>
        </p:blipFill>
        <p:spPr bwMode="auto">
          <a:xfrm>
            <a:off x="1981200" y="3886200"/>
            <a:ext cx="2667000" cy="2971800"/>
          </a:xfrm>
          <a:prstGeom prst="rect">
            <a:avLst/>
          </a:prstGeom>
          <a:noFill/>
          <a:ln w="9525">
            <a:noFill/>
            <a:miter lim="800000"/>
            <a:headEnd/>
            <a:tailEnd/>
          </a:ln>
        </p:spPr>
      </p:pic>
      <p:pic>
        <p:nvPicPr>
          <p:cNvPr id="50182" name="Picture 7" descr="043472.jpg"/>
          <p:cNvPicPr>
            <a:picLocks noChangeAspect="1"/>
          </p:cNvPicPr>
          <p:nvPr/>
        </p:nvPicPr>
        <p:blipFill>
          <a:blip r:embed="rId7" cstate="print"/>
          <a:srcRect/>
          <a:stretch>
            <a:fillRect/>
          </a:stretch>
        </p:blipFill>
        <p:spPr bwMode="auto">
          <a:xfrm>
            <a:off x="6799263" y="990600"/>
            <a:ext cx="2344737" cy="2971800"/>
          </a:xfrm>
          <a:prstGeom prst="rect">
            <a:avLst/>
          </a:prstGeom>
          <a:noFill/>
          <a:ln w="9525">
            <a:noFill/>
            <a:miter lim="800000"/>
            <a:headEnd/>
            <a:tailEnd/>
          </a:ln>
        </p:spPr>
      </p:pic>
      <p:pic>
        <p:nvPicPr>
          <p:cNvPr id="50183" name="Picture 10" descr="thCANFXXVA.jpg"/>
          <p:cNvPicPr>
            <a:picLocks noChangeAspect="1"/>
          </p:cNvPicPr>
          <p:nvPr/>
        </p:nvPicPr>
        <p:blipFill>
          <a:blip r:embed="rId8" cstate="print"/>
          <a:srcRect/>
          <a:stretch>
            <a:fillRect/>
          </a:stretch>
        </p:blipFill>
        <p:spPr bwMode="auto">
          <a:xfrm>
            <a:off x="4038600" y="990600"/>
            <a:ext cx="2743200" cy="2971800"/>
          </a:xfrm>
          <a:prstGeom prst="rect">
            <a:avLst/>
          </a:prstGeom>
          <a:noFill/>
          <a:ln w="9525">
            <a:noFill/>
            <a:miter lim="800000"/>
            <a:headEnd/>
            <a:tailEnd/>
          </a:ln>
        </p:spPr>
      </p:pic>
      <p:pic>
        <p:nvPicPr>
          <p:cNvPr id="50184" name="Picture 11" descr="hmac2.jpg"/>
          <p:cNvPicPr>
            <a:picLocks noChangeAspect="1"/>
          </p:cNvPicPr>
          <p:nvPr/>
        </p:nvPicPr>
        <p:blipFill>
          <a:blip r:embed="rId9" cstate="print"/>
          <a:srcRect/>
          <a:stretch>
            <a:fillRect/>
          </a:stretch>
        </p:blipFill>
        <p:spPr bwMode="auto">
          <a:xfrm>
            <a:off x="1981200" y="1017588"/>
            <a:ext cx="2209800" cy="2868612"/>
          </a:xfrm>
          <a:prstGeom prst="rect">
            <a:avLst/>
          </a:prstGeom>
          <a:noFill/>
          <a:ln w="9525">
            <a:noFill/>
            <a:miter lim="800000"/>
            <a:headEnd/>
            <a:tailEnd/>
          </a:ln>
        </p:spPr>
      </p:pic>
      <p:pic>
        <p:nvPicPr>
          <p:cNvPr id="50185" name="Picture 12" descr="2989988626_f21d21144e_z.jpg"/>
          <p:cNvPicPr>
            <a:picLocks noChangeAspect="1"/>
          </p:cNvPicPr>
          <p:nvPr/>
        </p:nvPicPr>
        <p:blipFill>
          <a:blip r:embed="rId10" cstate="print"/>
          <a:srcRect/>
          <a:stretch>
            <a:fillRect/>
          </a:stretch>
        </p:blipFill>
        <p:spPr bwMode="auto">
          <a:xfrm>
            <a:off x="0" y="990600"/>
            <a:ext cx="200025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Text Box 4"/>
          <p:cNvSpPr txBox="1">
            <a:spLocks noChangeArrowheads="1"/>
          </p:cNvSpPr>
          <p:nvPr/>
        </p:nvSpPr>
        <p:spPr bwMode="auto">
          <a:xfrm>
            <a:off x="0" y="0"/>
            <a:ext cx="9144000" cy="8525411"/>
          </a:xfrm>
          <a:prstGeom prst="rect">
            <a:avLst/>
          </a:prstGeom>
          <a:noFill/>
          <a:ln w="9525">
            <a:noFill/>
            <a:miter lim="800000"/>
            <a:headEnd/>
            <a:tailEnd/>
          </a:ln>
          <a:effectLst/>
        </p:spPr>
        <p:txBody>
          <a:bodyPr>
            <a:spAutoFit/>
          </a:bodyPr>
          <a:lstStyle/>
          <a:p>
            <a:pPr algn="ctr">
              <a:spcBef>
                <a:spcPct val="50000"/>
              </a:spcBef>
            </a:pPr>
            <a:r>
              <a:rPr lang="en-US" sz="3200" b="1" u="sng" dirty="0"/>
              <a:t>General Robert E. Lee</a:t>
            </a:r>
          </a:p>
          <a:p>
            <a:endParaRPr lang="en-US" b="1" dirty="0"/>
          </a:p>
          <a:p>
            <a:endParaRPr lang="en-US" b="1" dirty="0"/>
          </a:p>
          <a:p>
            <a:r>
              <a:rPr lang="en-US" sz="3200" b="1" dirty="0"/>
              <a:t>Why was </a:t>
            </a:r>
            <a:r>
              <a:rPr lang="en-US" sz="3200" b="1" u="sng" dirty="0"/>
              <a:t>General Robert E. Lee</a:t>
            </a:r>
            <a:r>
              <a:rPr lang="en-US" sz="3200" b="1" dirty="0"/>
              <a:t> important during the Civil War?</a:t>
            </a:r>
          </a:p>
          <a:p>
            <a:endParaRPr lang="en-US" sz="3200" b="1" dirty="0"/>
          </a:p>
          <a:p>
            <a:r>
              <a:rPr lang="en-US" sz="3200" b="1" dirty="0">
                <a:solidFill>
                  <a:srgbClr val="FF0000"/>
                </a:solidFill>
              </a:rPr>
              <a:t>Was the leading General of the Confederate Army during the Civil War. </a:t>
            </a:r>
            <a:r>
              <a:rPr lang="en-US" sz="3200" b="1" dirty="0" smtClean="0">
                <a:solidFill>
                  <a:srgbClr val="FF0000"/>
                </a:solidFill>
              </a:rPr>
              <a:t>He was from Virginia. He chose to fight for the South even though he was against slavery, he did not want to fight against Virginia. He </a:t>
            </a:r>
            <a:r>
              <a:rPr lang="en-US" sz="3200" b="1" smtClean="0">
                <a:solidFill>
                  <a:srgbClr val="FF0000"/>
                </a:solidFill>
              </a:rPr>
              <a:t>was the Commander </a:t>
            </a:r>
            <a:r>
              <a:rPr lang="en-US" sz="3200" b="1" dirty="0">
                <a:solidFill>
                  <a:srgbClr val="FF0000"/>
                </a:solidFill>
              </a:rPr>
              <a:t>at Gettysburg. By far the most beloved General of the war on either side.</a:t>
            </a:r>
          </a:p>
          <a:p>
            <a:endParaRPr lang="en-US" sz="3200" b="1" dirty="0"/>
          </a:p>
          <a:p>
            <a:endParaRPr lang="en-US" sz="3200" b="1" dirty="0">
              <a:solidFill>
                <a:srgbClr val="FF0000"/>
              </a:solidFill>
            </a:endParaRPr>
          </a:p>
          <a:p>
            <a:pPr>
              <a:spcBef>
                <a:spcPct val="50000"/>
              </a:spcBef>
            </a:pPr>
            <a:endParaRPr lang="en-US" sz="3200" b="1" dirty="0"/>
          </a:p>
          <a:p>
            <a:pPr>
              <a:spcBef>
                <a:spcPct val="50000"/>
              </a:spcBef>
            </a:pPr>
            <a:endParaRPr lang="en-US" sz="3200" b="1" u="sng"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226" name="Title 1"/>
          <p:cNvSpPr>
            <a:spLocks noGrp="1"/>
          </p:cNvSpPr>
          <p:nvPr>
            <p:ph type="ctrTitle"/>
          </p:nvPr>
        </p:nvSpPr>
        <p:spPr>
          <a:xfrm>
            <a:off x="685800" y="0"/>
            <a:ext cx="7772400" cy="1470025"/>
          </a:xfrm>
        </p:spPr>
        <p:txBody>
          <a:bodyPr/>
          <a:lstStyle/>
          <a:p>
            <a:r>
              <a:rPr lang="en-US" smtClean="0"/>
              <a:t>The First Battle of Bull Run</a:t>
            </a:r>
          </a:p>
        </p:txBody>
      </p:sp>
      <p:pic>
        <p:nvPicPr>
          <p:cNvPr id="52227" name="Picture 4" descr="bullrun1.jpg"/>
          <p:cNvPicPr>
            <a:picLocks noChangeAspect="1"/>
          </p:cNvPicPr>
          <p:nvPr/>
        </p:nvPicPr>
        <p:blipFill>
          <a:blip r:embed="rId2" cstate="print"/>
          <a:srcRect/>
          <a:stretch>
            <a:fillRect/>
          </a:stretch>
        </p:blipFill>
        <p:spPr bwMode="auto">
          <a:xfrm>
            <a:off x="0" y="1066800"/>
            <a:ext cx="3276600" cy="2590800"/>
          </a:xfrm>
          <a:prstGeom prst="rect">
            <a:avLst/>
          </a:prstGeom>
          <a:noFill/>
          <a:ln w="9525">
            <a:noFill/>
            <a:miter lim="800000"/>
            <a:headEnd/>
            <a:tailEnd/>
          </a:ln>
        </p:spPr>
      </p:pic>
      <p:pic>
        <p:nvPicPr>
          <p:cNvPr id="52228" name="Picture 5" descr="bullrun2.jpg"/>
          <p:cNvPicPr>
            <a:picLocks noChangeAspect="1"/>
          </p:cNvPicPr>
          <p:nvPr/>
        </p:nvPicPr>
        <p:blipFill>
          <a:blip r:embed="rId3" cstate="print"/>
          <a:srcRect/>
          <a:stretch>
            <a:fillRect/>
          </a:stretch>
        </p:blipFill>
        <p:spPr bwMode="auto">
          <a:xfrm>
            <a:off x="3276600" y="1066800"/>
            <a:ext cx="2743200" cy="2590800"/>
          </a:xfrm>
          <a:prstGeom prst="rect">
            <a:avLst/>
          </a:prstGeom>
          <a:noFill/>
          <a:ln w="9525">
            <a:noFill/>
            <a:miter lim="800000"/>
            <a:headEnd/>
            <a:tailEnd/>
          </a:ln>
        </p:spPr>
      </p:pic>
      <p:pic>
        <p:nvPicPr>
          <p:cNvPr id="52229" name="Picture 6" descr="bullrun3.jpg"/>
          <p:cNvPicPr>
            <a:picLocks noChangeAspect="1"/>
          </p:cNvPicPr>
          <p:nvPr/>
        </p:nvPicPr>
        <p:blipFill>
          <a:blip r:embed="rId4" cstate="print"/>
          <a:srcRect/>
          <a:stretch>
            <a:fillRect/>
          </a:stretch>
        </p:blipFill>
        <p:spPr bwMode="auto">
          <a:xfrm>
            <a:off x="6019800" y="1066800"/>
            <a:ext cx="3124200" cy="2514600"/>
          </a:xfrm>
          <a:prstGeom prst="rect">
            <a:avLst/>
          </a:prstGeom>
          <a:noFill/>
          <a:ln w="9525">
            <a:noFill/>
            <a:miter lim="800000"/>
            <a:headEnd/>
            <a:tailEnd/>
          </a:ln>
        </p:spPr>
      </p:pic>
      <p:pic>
        <p:nvPicPr>
          <p:cNvPr id="52230" name="Picture 7" descr="bullrun4.jpg"/>
          <p:cNvPicPr>
            <a:picLocks noChangeAspect="1"/>
          </p:cNvPicPr>
          <p:nvPr/>
        </p:nvPicPr>
        <p:blipFill>
          <a:blip r:embed="rId5" cstate="print"/>
          <a:srcRect/>
          <a:stretch>
            <a:fillRect/>
          </a:stretch>
        </p:blipFill>
        <p:spPr bwMode="auto">
          <a:xfrm>
            <a:off x="0" y="3657600"/>
            <a:ext cx="3200400" cy="3200400"/>
          </a:xfrm>
          <a:prstGeom prst="rect">
            <a:avLst/>
          </a:prstGeom>
          <a:noFill/>
          <a:ln w="9525">
            <a:noFill/>
            <a:miter lim="800000"/>
            <a:headEnd/>
            <a:tailEnd/>
          </a:ln>
        </p:spPr>
      </p:pic>
      <p:pic>
        <p:nvPicPr>
          <p:cNvPr id="52231" name="Picture 8" descr="bullrun5.jpg"/>
          <p:cNvPicPr>
            <a:picLocks noChangeAspect="1"/>
          </p:cNvPicPr>
          <p:nvPr/>
        </p:nvPicPr>
        <p:blipFill>
          <a:blip r:embed="rId6" cstate="print"/>
          <a:srcRect/>
          <a:stretch>
            <a:fillRect/>
          </a:stretch>
        </p:blipFill>
        <p:spPr bwMode="auto">
          <a:xfrm>
            <a:off x="3200400" y="3657600"/>
            <a:ext cx="2895600" cy="3200400"/>
          </a:xfrm>
          <a:prstGeom prst="rect">
            <a:avLst/>
          </a:prstGeom>
          <a:noFill/>
          <a:ln w="9525">
            <a:noFill/>
            <a:miter lim="800000"/>
            <a:headEnd/>
            <a:tailEnd/>
          </a:ln>
        </p:spPr>
      </p:pic>
      <p:pic>
        <p:nvPicPr>
          <p:cNvPr id="52232" name="Picture 9" descr="bullrun6.jpg"/>
          <p:cNvPicPr>
            <a:picLocks noChangeAspect="1"/>
          </p:cNvPicPr>
          <p:nvPr/>
        </p:nvPicPr>
        <p:blipFill>
          <a:blip r:embed="rId7" cstate="print"/>
          <a:srcRect/>
          <a:stretch>
            <a:fillRect/>
          </a:stretch>
        </p:blipFill>
        <p:spPr bwMode="auto">
          <a:xfrm>
            <a:off x="6096000" y="3505200"/>
            <a:ext cx="3048000"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Text Box 4"/>
          <p:cNvSpPr txBox="1">
            <a:spLocks noChangeArrowheads="1"/>
          </p:cNvSpPr>
          <p:nvPr/>
        </p:nvSpPr>
        <p:spPr bwMode="auto">
          <a:xfrm>
            <a:off x="0" y="457200"/>
            <a:ext cx="8915400" cy="6735763"/>
          </a:xfrm>
          <a:prstGeom prst="rect">
            <a:avLst/>
          </a:prstGeom>
          <a:noFill/>
          <a:ln w="9525">
            <a:noFill/>
            <a:miter lim="800000"/>
            <a:headEnd/>
            <a:tailEnd/>
          </a:ln>
          <a:effectLst/>
        </p:spPr>
        <p:txBody>
          <a:bodyPr>
            <a:spAutoFit/>
          </a:bodyPr>
          <a:lstStyle/>
          <a:p>
            <a:pPr algn="ctr">
              <a:spcBef>
                <a:spcPct val="50000"/>
              </a:spcBef>
            </a:pPr>
            <a:r>
              <a:rPr lang="en-US" sz="3200" b="1" u="sng"/>
              <a:t>The First Battle of Bull Run</a:t>
            </a:r>
          </a:p>
          <a:p>
            <a:endParaRPr lang="en-US" b="1"/>
          </a:p>
          <a:p>
            <a:endParaRPr lang="en-US" b="1"/>
          </a:p>
          <a:p>
            <a:r>
              <a:rPr lang="en-US" sz="3200" b="1"/>
              <a:t>Why was </a:t>
            </a:r>
            <a:r>
              <a:rPr lang="en-US" sz="3200" b="1" u="sng"/>
              <a:t>The First Battle of Bull Run</a:t>
            </a:r>
            <a:r>
              <a:rPr lang="en-US" sz="3200"/>
              <a:t> </a:t>
            </a:r>
            <a:r>
              <a:rPr lang="en-US" sz="3200" b="1"/>
              <a:t>important during the Civil War?</a:t>
            </a:r>
          </a:p>
          <a:p>
            <a:endParaRPr lang="en-US" sz="3200" b="1"/>
          </a:p>
          <a:p>
            <a:r>
              <a:rPr lang="en-US" sz="3200" b="1">
                <a:solidFill>
                  <a:srgbClr val="FF0000"/>
                </a:solidFill>
              </a:rPr>
              <a:t>AKA First Manassas was fought on July 21, 1861 near the city of Manassas, Virginia. It was the first major land battle of the Civil War. Result – Confederate Victory.</a:t>
            </a:r>
          </a:p>
          <a:p>
            <a:pPr>
              <a:spcBef>
                <a:spcPct val="50000"/>
              </a:spcBef>
            </a:pPr>
            <a:endParaRPr lang="en-US" sz="3200" b="1"/>
          </a:p>
          <a:p>
            <a:pPr algn="ctr">
              <a:spcBef>
                <a:spcPct val="50000"/>
              </a:spcBef>
            </a:pPr>
            <a:endParaRPr lang="en-US" sz="3200" b="1" u="sng"/>
          </a:p>
          <a:p>
            <a:pPr algn="ctr">
              <a:spcBef>
                <a:spcPct val="50000"/>
              </a:spcBef>
            </a:pPr>
            <a:endParaRPr lang="en-US" sz="3200" b="1" u="sng"/>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ntietam.jpg"/>
          <p:cNvPicPr>
            <a:picLocks noChangeAspect="1"/>
          </p:cNvPicPr>
          <p:nvPr/>
        </p:nvPicPr>
        <p:blipFill>
          <a:blip r:embed="rId2" cstate="print"/>
          <a:stretch>
            <a:fillRect/>
          </a:stretch>
        </p:blipFill>
        <p:spPr>
          <a:xfrm>
            <a:off x="0" y="0"/>
            <a:ext cx="3581400" cy="2152650"/>
          </a:xfrm>
          <a:prstGeom prst="rect">
            <a:avLst/>
          </a:prstGeom>
          <a:ln>
            <a:noFill/>
          </a:ln>
          <a:effectLst>
            <a:outerShdw blurRad="292100" dist="139700" dir="2700000" algn="tl" rotWithShape="0">
              <a:srgbClr val="333333">
                <a:alpha val="65000"/>
              </a:srgbClr>
            </a:outerShdw>
          </a:effectLst>
        </p:spPr>
      </p:pic>
      <p:pic>
        <p:nvPicPr>
          <p:cNvPr id="3" name="Picture 2" descr="AntLIVE.jpg"/>
          <p:cNvPicPr>
            <a:picLocks noChangeAspect="1"/>
          </p:cNvPicPr>
          <p:nvPr/>
        </p:nvPicPr>
        <p:blipFill>
          <a:blip r:embed="rId3" cstate="print"/>
          <a:stretch>
            <a:fillRect/>
          </a:stretch>
        </p:blipFill>
        <p:spPr>
          <a:xfrm>
            <a:off x="5943600" y="0"/>
            <a:ext cx="3200400" cy="2219325"/>
          </a:xfrm>
          <a:prstGeom prst="rect">
            <a:avLst/>
          </a:prstGeom>
          <a:ln>
            <a:noFill/>
          </a:ln>
          <a:effectLst>
            <a:outerShdw blurRad="292100" dist="139700" dir="2700000" algn="tl" rotWithShape="0">
              <a:srgbClr val="333333">
                <a:alpha val="65000"/>
              </a:srgbClr>
            </a:outerShdw>
          </a:effectLst>
        </p:spPr>
      </p:pic>
      <p:pic>
        <p:nvPicPr>
          <p:cNvPr id="4" name="Picture 3" descr="jjjjjjj.jpg"/>
          <p:cNvPicPr>
            <a:picLocks noChangeAspect="1"/>
          </p:cNvPicPr>
          <p:nvPr/>
        </p:nvPicPr>
        <p:blipFill>
          <a:blip r:embed="rId4" cstate="print"/>
          <a:stretch>
            <a:fillRect/>
          </a:stretch>
        </p:blipFill>
        <p:spPr>
          <a:xfrm>
            <a:off x="3429000" y="0"/>
            <a:ext cx="2743200" cy="2114550"/>
          </a:xfrm>
          <a:prstGeom prst="rect">
            <a:avLst/>
          </a:prstGeom>
          <a:ln>
            <a:noFill/>
          </a:ln>
          <a:effectLst>
            <a:outerShdw blurRad="292100" dist="139700" dir="2700000" algn="tl" rotWithShape="0">
              <a:srgbClr val="333333">
                <a:alpha val="65000"/>
              </a:srgbClr>
            </a:outerShdw>
          </a:effectLst>
        </p:spPr>
      </p:pic>
      <p:pic>
        <p:nvPicPr>
          <p:cNvPr id="5" name="Picture 4" descr="maryland-battery-battle-antietam.jpg"/>
          <p:cNvPicPr>
            <a:picLocks noChangeAspect="1"/>
          </p:cNvPicPr>
          <p:nvPr/>
        </p:nvPicPr>
        <p:blipFill>
          <a:blip r:embed="rId5" cstate="print"/>
          <a:stretch>
            <a:fillRect/>
          </a:stretch>
        </p:blipFill>
        <p:spPr>
          <a:xfrm>
            <a:off x="6324600" y="2057400"/>
            <a:ext cx="2819400" cy="2209800"/>
          </a:xfrm>
          <a:prstGeom prst="rect">
            <a:avLst/>
          </a:prstGeom>
          <a:ln>
            <a:noFill/>
          </a:ln>
          <a:effectLst>
            <a:outerShdw blurRad="292100" dist="139700" dir="2700000" algn="tl" rotWithShape="0">
              <a:srgbClr val="333333">
                <a:alpha val="65000"/>
              </a:srgbClr>
            </a:outerShdw>
          </a:effectLst>
        </p:spPr>
      </p:pic>
      <p:pic>
        <p:nvPicPr>
          <p:cNvPr id="7" name="Picture 6" descr="antietam_320x245.jpg"/>
          <p:cNvPicPr>
            <a:picLocks noChangeAspect="1"/>
          </p:cNvPicPr>
          <p:nvPr/>
        </p:nvPicPr>
        <p:blipFill>
          <a:blip r:embed="rId6" cstate="print"/>
          <a:stretch>
            <a:fillRect/>
          </a:stretch>
        </p:blipFill>
        <p:spPr>
          <a:xfrm>
            <a:off x="3124200" y="1981200"/>
            <a:ext cx="3581400" cy="2438400"/>
          </a:xfrm>
          <a:prstGeom prst="rect">
            <a:avLst/>
          </a:prstGeom>
          <a:ln>
            <a:noFill/>
          </a:ln>
          <a:effectLst>
            <a:outerShdw blurRad="292100" dist="139700" dir="2700000" algn="tl" rotWithShape="0">
              <a:srgbClr val="333333">
                <a:alpha val="65000"/>
              </a:srgbClr>
            </a:outerShdw>
          </a:effectLst>
        </p:spPr>
      </p:pic>
      <p:pic>
        <p:nvPicPr>
          <p:cNvPr id="8" name="Picture 7" descr="imagesCAXXTU86.jpg"/>
          <p:cNvPicPr>
            <a:picLocks noChangeAspect="1"/>
          </p:cNvPicPr>
          <p:nvPr/>
        </p:nvPicPr>
        <p:blipFill>
          <a:blip r:embed="rId7" cstate="print"/>
          <a:stretch>
            <a:fillRect/>
          </a:stretch>
        </p:blipFill>
        <p:spPr>
          <a:xfrm>
            <a:off x="0" y="1905000"/>
            <a:ext cx="3429000" cy="2925763"/>
          </a:xfrm>
          <a:prstGeom prst="rect">
            <a:avLst/>
          </a:prstGeom>
          <a:ln>
            <a:noFill/>
          </a:ln>
          <a:effectLst>
            <a:outerShdw blurRad="292100" dist="139700" dir="2700000" algn="tl" rotWithShape="0">
              <a:srgbClr val="333333">
                <a:alpha val="65000"/>
              </a:srgbClr>
            </a:outerShdw>
          </a:effectLst>
        </p:spPr>
      </p:pic>
      <p:pic>
        <p:nvPicPr>
          <p:cNvPr id="9" name="Picture 8" descr="kkkkkkkkkkkkkkk.jpg"/>
          <p:cNvPicPr>
            <a:picLocks noChangeAspect="1"/>
          </p:cNvPicPr>
          <p:nvPr/>
        </p:nvPicPr>
        <p:blipFill>
          <a:blip r:embed="rId8" cstate="print"/>
          <a:stretch>
            <a:fillRect/>
          </a:stretch>
        </p:blipFill>
        <p:spPr>
          <a:xfrm>
            <a:off x="0" y="4724400"/>
            <a:ext cx="3571875" cy="2133600"/>
          </a:xfrm>
          <a:prstGeom prst="rect">
            <a:avLst/>
          </a:prstGeom>
          <a:ln>
            <a:noFill/>
          </a:ln>
          <a:effectLst>
            <a:outerShdw blurRad="292100" dist="139700" dir="2700000" algn="tl" rotWithShape="0">
              <a:srgbClr val="333333">
                <a:alpha val="65000"/>
              </a:srgbClr>
            </a:outerShdw>
          </a:effectLst>
        </p:spPr>
      </p:pic>
      <p:pic>
        <p:nvPicPr>
          <p:cNvPr id="10" name="Picture 9" descr="llllllllll.jpg"/>
          <p:cNvPicPr>
            <a:picLocks noChangeAspect="1"/>
          </p:cNvPicPr>
          <p:nvPr/>
        </p:nvPicPr>
        <p:blipFill>
          <a:blip r:embed="rId9" cstate="print"/>
          <a:stretch>
            <a:fillRect/>
          </a:stretch>
        </p:blipFill>
        <p:spPr>
          <a:xfrm>
            <a:off x="3352800" y="4191000"/>
            <a:ext cx="3027363" cy="2667000"/>
          </a:xfrm>
          <a:prstGeom prst="rect">
            <a:avLst/>
          </a:prstGeom>
          <a:ln>
            <a:noFill/>
          </a:ln>
          <a:effectLst>
            <a:outerShdw blurRad="292100" dist="139700" dir="2700000" algn="tl" rotWithShape="0">
              <a:srgbClr val="333333">
                <a:alpha val="65000"/>
              </a:srgbClr>
            </a:outerShdw>
          </a:effectLst>
        </p:spPr>
      </p:pic>
      <p:pic>
        <p:nvPicPr>
          <p:cNvPr id="12" name="Picture 11" descr="ImageCache.jpg"/>
          <p:cNvPicPr>
            <a:picLocks noChangeAspect="1"/>
          </p:cNvPicPr>
          <p:nvPr/>
        </p:nvPicPr>
        <p:blipFill>
          <a:blip r:embed="rId10" cstate="print"/>
          <a:stretch>
            <a:fillRect/>
          </a:stretch>
        </p:blipFill>
        <p:spPr>
          <a:xfrm>
            <a:off x="6096000" y="4038600"/>
            <a:ext cx="3048000" cy="2819400"/>
          </a:xfrm>
          <a:prstGeom prst="rect">
            <a:avLst/>
          </a:prstGeom>
          <a:ln>
            <a:noFill/>
          </a:ln>
          <a:effectLst>
            <a:outerShdw blurRad="292100" dist="139700" dir="2700000" algn="tl" rotWithShape="0">
              <a:srgbClr val="333333">
                <a:alpha val="65000"/>
              </a:srgbClr>
            </a:outerShdw>
          </a:effectLst>
        </p:spPr>
      </p:pic>
      <p:sp>
        <p:nvSpPr>
          <p:cNvPr id="53258" name="TextBox 10"/>
          <p:cNvSpPr txBox="1">
            <a:spLocks noChangeArrowheads="1"/>
          </p:cNvSpPr>
          <p:nvPr/>
        </p:nvSpPr>
        <p:spPr bwMode="auto">
          <a:xfrm>
            <a:off x="1905000" y="2590800"/>
            <a:ext cx="5486400" cy="646113"/>
          </a:xfrm>
          <a:prstGeom prst="rect">
            <a:avLst/>
          </a:prstGeom>
          <a:noFill/>
          <a:ln w="9525">
            <a:noFill/>
            <a:miter lim="800000"/>
            <a:headEnd/>
            <a:tailEnd/>
          </a:ln>
        </p:spPr>
        <p:txBody>
          <a:bodyPr>
            <a:spAutoFit/>
          </a:bodyPr>
          <a:lstStyle/>
          <a:p>
            <a:r>
              <a:rPr lang="en-US" sz="3600">
                <a:solidFill>
                  <a:srgbClr val="FFFF00"/>
                </a:solidFill>
                <a:latin typeface="Calibri" pitchFamily="34" charset="0"/>
              </a:rPr>
              <a:t>     The Battle of Antietam</a:t>
            </a:r>
          </a:p>
        </p:txBody>
      </p:sp>
    </p:spTree>
  </p:cSld>
  <p:clrMapOvr>
    <a:masterClrMapping/>
  </p:clrMapOvr>
  <p:transition>
    <p:wheel spokes="3"/>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Box 1"/>
          <p:cNvSpPr txBox="1">
            <a:spLocks noChangeArrowheads="1"/>
          </p:cNvSpPr>
          <p:nvPr/>
        </p:nvSpPr>
        <p:spPr bwMode="auto">
          <a:xfrm>
            <a:off x="228600" y="304800"/>
            <a:ext cx="8686800" cy="9448800"/>
          </a:xfrm>
          <a:prstGeom prst="rect">
            <a:avLst/>
          </a:prstGeom>
          <a:noFill/>
          <a:ln w="9525">
            <a:noFill/>
            <a:miter lim="800000"/>
            <a:headEnd/>
            <a:tailEnd/>
          </a:ln>
        </p:spPr>
        <p:txBody>
          <a:bodyPr>
            <a:spAutoFit/>
          </a:bodyPr>
          <a:lstStyle/>
          <a:p>
            <a:pPr algn="ctr"/>
            <a:r>
              <a:rPr lang="en-US" sz="3200" b="1" u="sng">
                <a:latin typeface="Calibri" pitchFamily="34" charset="0"/>
              </a:rPr>
              <a:t>Harriet Tubman/Underground Railroad</a:t>
            </a:r>
          </a:p>
          <a:p>
            <a:pPr algn="ctr"/>
            <a:endParaRPr lang="en-US" sz="3200" b="1" u="sng">
              <a:latin typeface="Calibri" pitchFamily="34" charset="0"/>
            </a:endParaRPr>
          </a:p>
          <a:p>
            <a:r>
              <a:rPr lang="en-US" sz="3200" b="1">
                <a:latin typeface="Calibri" pitchFamily="34" charset="0"/>
              </a:rPr>
              <a:t>Why was Harriet Tubman/Underground Railroad important during the Civil War?</a:t>
            </a:r>
          </a:p>
          <a:p>
            <a:endParaRPr lang="en-US" sz="3200" b="1">
              <a:latin typeface="Calibri" pitchFamily="34" charset="0"/>
            </a:endParaRPr>
          </a:p>
          <a:p>
            <a:r>
              <a:rPr lang="en-US" sz="3200" b="1" u="sng">
                <a:solidFill>
                  <a:srgbClr val="FF0000"/>
                </a:solidFill>
                <a:latin typeface="Calibri" pitchFamily="34" charset="0"/>
              </a:rPr>
              <a:t>Former slave that used the Underground Railroad, a network of anti-slave activists and safe houses that helped slaves escape to freedom. She made 19 trips that rescued more than 300 slaves. (@1840’s)</a:t>
            </a:r>
          </a:p>
          <a:p>
            <a:pPr algn="ctr"/>
            <a:endParaRPr lang="en-US" sz="3200" b="1" u="sng">
              <a:latin typeface="Calibri" pitchFamily="34" charset="0"/>
            </a:endParaRPr>
          </a:p>
          <a:p>
            <a:pPr algn="ctr"/>
            <a:endParaRPr lang="en-US" sz="3200" b="1" u="sng">
              <a:latin typeface="Calibri" pitchFamily="34" charset="0"/>
            </a:endParaRPr>
          </a:p>
          <a:p>
            <a:pPr algn="ctr"/>
            <a:endParaRPr lang="en-US" sz="3200" b="1" u="sng">
              <a:latin typeface="Calibri" pitchFamily="34" charset="0"/>
            </a:endParaRPr>
          </a:p>
          <a:p>
            <a:endParaRPr lang="en-US" sz="3200" b="1" u="sng">
              <a:solidFill>
                <a:srgbClr val="FF0000"/>
              </a:solidFill>
              <a:latin typeface="Calibri" pitchFamily="34" charset="0"/>
            </a:endParaRPr>
          </a:p>
          <a:p>
            <a:endParaRPr lang="en-US" sz="3200" b="1" u="sng">
              <a:latin typeface="Calibri" pitchFamily="34" charset="0"/>
            </a:endParaRPr>
          </a:p>
          <a:p>
            <a:endParaRPr lang="en-US" sz="3200" b="1" u="sng">
              <a:latin typeface="Calibri" pitchFamily="34" charset="0"/>
            </a:endParaRPr>
          </a:p>
          <a:p>
            <a:endParaRPr lang="en-US" sz="3200" b="1" u="sng">
              <a:latin typeface="Calibri" pitchFamily="34" charset="0"/>
            </a:endParaRPr>
          </a:p>
          <a:p>
            <a:endParaRPr lang="en-US" sz="3200" b="1" u="sng">
              <a:latin typeface="Calibri" pitchFamily="34" charset="0"/>
            </a:endParaRPr>
          </a:p>
          <a:p>
            <a:endParaRPr lang="en-US" sz="3200" b="1" u="sng">
              <a:latin typeface="Calibri"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Text Box 4"/>
          <p:cNvSpPr txBox="1">
            <a:spLocks noChangeArrowheads="1"/>
          </p:cNvSpPr>
          <p:nvPr/>
        </p:nvSpPr>
        <p:spPr bwMode="auto">
          <a:xfrm>
            <a:off x="152400" y="228600"/>
            <a:ext cx="8686800" cy="5539978"/>
          </a:xfrm>
          <a:prstGeom prst="rect">
            <a:avLst/>
          </a:prstGeom>
          <a:noFill/>
          <a:ln w="9525">
            <a:noFill/>
            <a:miter lim="800000"/>
            <a:headEnd/>
            <a:tailEnd/>
          </a:ln>
          <a:effectLst/>
        </p:spPr>
        <p:txBody>
          <a:bodyPr>
            <a:spAutoFit/>
          </a:bodyPr>
          <a:lstStyle/>
          <a:p>
            <a:pPr algn="ctr"/>
            <a:r>
              <a:rPr lang="en-US" sz="3200" b="1" u="sng" dirty="0"/>
              <a:t>The Battle of Antietam</a:t>
            </a:r>
          </a:p>
          <a:p>
            <a:endParaRPr lang="en-US" b="1" dirty="0"/>
          </a:p>
          <a:p>
            <a:r>
              <a:rPr lang="en-US" sz="3200" b="1" dirty="0"/>
              <a:t>Why was </a:t>
            </a:r>
            <a:r>
              <a:rPr lang="en-US" sz="3200" b="1" u="sng" dirty="0"/>
              <a:t>The Battle of </a:t>
            </a:r>
            <a:r>
              <a:rPr lang="en-US" sz="3200" b="1" u="sng" dirty="0" smtClean="0"/>
              <a:t>Antietam </a:t>
            </a:r>
            <a:r>
              <a:rPr lang="en-US" sz="3200" b="1" dirty="0" smtClean="0"/>
              <a:t>important</a:t>
            </a:r>
            <a:r>
              <a:rPr lang="en-US" sz="3200" b="1" u="sng" dirty="0" smtClean="0"/>
              <a:t> </a:t>
            </a:r>
            <a:r>
              <a:rPr lang="en-US" sz="3200" dirty="0" smtClean="0"/>
              <a:t> </a:t>
            </a:r>
            <a:r>
              <a:rPr lang="en-US" sz="3200" b="1" dirty="0"/>
              <a:t>during the Civil War?</a:t>
            </a:r>
          </a:p>
          <a:p>
            <a:endParaRPr lang="en-US" sz="3200" b="1" dirty="0"/>
          </a:p>
          <a:p>
            <a:r>
              <a:rPr lang="en-US" sz="3200" b="1" dirty="0">
                <a:solidFill>
                  <a:srgbClr val="FF0000"/>
                </a:solidFill>
              </a:rPr>
              <a:t>Fought on September 17, 1862 in Maryland. Was the Bloodiest single day battle in American History. More than 22,000 dead, wounded or missing. Result – Union victory.</a:t>
            </a:r>
          </a:p>
          <a:p>
            <a:pPr algn="ctr">
              <a:spcBef>
                <a:spcPct val="50000"/>
              </a:spcBef>
            </a:pPr>
            <a:endParaRPr lang="en-US" sz="3200" b="1" u="sng"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ctrTitle"/>
          </p:nvPr>
        </p:nvSpPr>
        <p:spPr>
          <a:xfrm>
            <a:off x="609600" y="0"/>
            <a:ext cx="7772400" cy="1470025"/>
          </a:xfrm>
        </p:spPr>
        <p:txBody>
          <a:bodyPr/>
          <a:lstStyle/>
          <a:p>
            <a:r>
              <a:rPr lang="en-US" smtClean="0"/>
              <a:t>Ironclad Battleships (Monitor and Merrimack)</a:t>
            </a:r>
          </a:p>
        </p:txBody>
      </p:sp>
      <p:pic>
        <p:nvPicPr>
          <p:cNvPr id="54274" name="Picture 2" descr="http://t0.gstatic.com/images?q=tbn:ANd9GcSLtvdyBCVSMca4SfwtC6_ZhdIxlVi-KnusRn57uO1LSTFVoRPZEg:upload.wikimedia.org/wikipedia/commons/thumb/1/18/The_Monitor_and_Merrimac.jpg/300px-The_Monitor_and_Merrimac.jpg"/>
          <p:cNvPicPr>
            <a:picLocks noChangeAspect="1" noChangeArrowheads="1"/>
          </p:cNvPicPr>
          <p:nvPr/>
        </p:nvPicPr>
        <p:blipFill>
          <a:blip r:embed="rId2" cstate="print"/>
          <a:srcRect/>
          <a:stretch>
            <a:fillRect/>
          </a:stretch>
        </p:blipFill>
        <p:spPr bwMode="auto">
          <a:xfrm>
            <a:off x="304800" y="838200"/>
            <a:ext cx="2286000" cy="1590675"/>
          </a:xfrm>
          <a:prstGeom prst="rect">
            <a:avLst/>
          </a:prstGeom>
          <a:noFill/>
          <a:ln w="9525">
            <a:noFill/>
            <a:miter lim="800000"/>
            <a:headEnd/>
            <a:tailEnd/>
          </a:ln>
        </p:spPr>
      </p:pic>
      <p:pic>
        <p:nvPicPr>
          <p:cNvPr id="54275" name="Picture 4" descr="http://t3.gstatic.com/images?q=tbn:ANd9GcT2kbhvQn5lQeKaYYnH83g7R8Dqd-euWykihXHeaicQhMvL80ianQ:cdn.theatlantic.com/static/infocus/civilwar020812/s_c36_0001057a.jpg"/>
          <p:cNvPicPr>
            <a:picLocks noChangeAspect="1" noChangeArrowheads="1"/>
          </p:cNvPicPr>
          <p:nvPr/>
        </p:nvPicPr>
        <p:blipFill>
          <a:blip r:embed="rId3" cstate="print"/>
          <a:srcRect/>
          <a:stretch>
            <a:fillRect/>
          </a:stretch>
        </p:blipFill>
        <p:spPr bwMode="auto">
          <a:xfrm>
            <a:off x="3352800" y="1447800"/>
            <a:ext cx="2466975" cy="1857375"/>
          </a:xfrm>
          <a:prstGeom prst="rect">
            <a:avLst/>
          </a:prstGeom>
          <a:noFill/>
          <a:ln w="9525">
            <a:noFill/>
            <a:miter lim="800000"/>
            <a:headEnd/>
            <a:tailEnd/>
          </a:ln>
        </p:spPr>
      </p:pic>
      <p:pic>
        <p:nvPicPr>
          <p:cNvPr id="54276" name="Picture 6" descr="http://t3.gstatic.com/images?q=tbn:ANd9GcQcg1upaiL0LDZRaDMi1M1HAmfBgDPF2Q6ivLO_rUMqq8ylhaEpuw:upload.wikimedia.org/wikipedia/commons/thumb/6/6c/Monitor_officers2.jpg/220px-Monitor_officers2.jpg"/>
          <p:cNvPicPr>
            <a:picLocks noChangeAspect="1" noChangeArrowheads="1"/>
          </p:cNvPicPr>
          <p:nvPr/>
        </p:nvPicPr>
        <p:blipFill>
          <a:blip r:embed="rId4" cstate="print"/>
          <a:srcRect/>
          <a:stretch>
            <a:fillRect/>
          </a:stretch>
        </p:blipFill>
        <p:spPr bwMode="auto">
          <a:xfrm>
            <a:off x="0" y="2514600"/>
            <a:ext cx="2286000" cy="1447800"/>
          </a:xfrm>
          <a:prstGeom prst="rect">
            <a:avLst/>
          </a:prstGeom>
          <a:noFill/>
          <a:ln w="9525">
            <a:noFill/>
            <a:miter lim="800000"/>
            <a:headEnd/>
            <a:tailEnd/>
          </a:ln>
        </p:spPr>
      </p:pic>
      <p:pic>
        <p:nvPicPr>
          <p:cNvPr id="54277" name="Picture 8" descr="http://t0.gstatic.com/images?q=tbn:ANd9GcR0SmCDhxnvdrBfdCXYgm4aajqajD9M129Rz_N5rZ8NbN2qH8U0zw:4.bp.blogspot.com/-HWWZ4_ZAJwA/T3dXqNR88XI/AAAAAAAAB1s/A89HcDkRJH8/s1600/21862.jpg"/>
          <p:cNvPicPr>
            <a:picLocks noChangeAspect="1" noChangeArrowheads="1"/>
          </p:cNvPicPr>
          <p:nvPr/>
        </p:nvPicPr>
        <p:blipFill>
          <a:blip r:embed="rId5" cstate="print"/>
          <a:srcRect/>
          <a:stretch>
            <a:fillRect/>
          </a:stretch>
        </p:blipFill>
        <p:spPr bwMode="auto">
          <a:xfrm>
            <a:off x="2362200" y="3276600"/>
            <a:ext cx="2600325" cy="1762125"/>
          </a:xfrm>
          <a:prstGeom prst="rect">
            <a:avLst/>
          </a:prstGeom>
          <a:noFill/>
          <a:ln w="9525">
            <a:noFill/>
            <a:miter lim="800000"/>
            <a:headEnd/>
            <a:tailEnd/>
          </a:ln>
        </p:spPr>
      </p:pic>
      <p:pic>
        <p:nvPicPr>
          <p:cNvPr id="54278" name="Picture 10" descr="http://t1.gstatic.com/images?q=tbn:ANd9GcQWBsb7Nu4RtndOHfltSaVwhaohD3BBcOdRxX21SEQR1EFY44x6:2.bp.blogspot.com/-N-xpQMwNgTM/Tnw6ArMMuAI/AAAAAAAAErA/lYO4ztquUN4/s1600/P1010962.jpg"/>
          <p:cNvPicPr>
            <a:picLocks noChangeAspect="1" noChangeArrowheads="1"/>
          </p:cNvPicPr>
          <p:nvPr/>
        </p:nvPicPr>
        <p:blipFill>
          <a:blip r:embed="rId6" cstate="print"/>
          <a:srcRect/>
          <a:stretch>
            <a:fillRect/>
          </a:stretch>
        </p:blipFill>
        <p:spPr bwMode="auto">
          <a:xfrm>
            <a:off x="5934075" y="1600200"/>
            <a:ext cx="3209925" cy="1428750"/>
          </a:xfrm>
          <a:prstGeom prst="rect">
            <a:avLst/>
          </a:prstGeom>
          <a:noFill/>
          <a:ln w="9525">
            <a:noFill/>
            <a:miter lim="800000"/>
            <a:headEnd/>
            <a:tailEnd/>
          </a:ln>
        </p:spPr>
      </p:pic>
      <p:pic>
        <p:nvPicPr>
          <p:cNvPr id="54279" name="Picture 12" descr="http://t0.gstatic.com/images?q=tbn:ANd9GcSarD-Taf59Q08_fxYvu8_Q2rLALDmLDNnqdiZ7Lb2pD83R1z0V7A:cw150.vahistorical.org/images/artifact-monitor-merrimack.jpg"/>
          <p:cNvPicPr>
            <a:picLocks noChangeAspect="1" noChangeArrowheads="1"/>
          </p:cNvPicPr>
          <p:nvPr/>
        </p:nvPicPr>
        <p:blipFill>
          <a:blip r:embed="rId7" cstate="print"/>
          <a:srcRect/>
          <a:stretch>
            <a:fillRect/>
          </a:stretch>
        </p:blipFill>
        <p:spPr bwMode="auto">
          <a:xfrm>
            <a:off x="2209800" y="5029200"/>
            <a:ext cx="2771775" cy="1828800"/>
          </a:xfrm>
          <a:prstGeom prst="rect">
            <a:avLst/>
          </a:prstGeom>
          <a:noFill/>
          <a:ln w="9525">
            <a:noFill/>
            <a:miter lim="800000"/>
            <a:headEnd/>
            <a:tailEnd/>
          </a:ln>
        </p:spPr>
      </p:pic>
      <p:pic>
        <p:nvPicPr>
          <p:cNvPr id="54280" name="Picture 14" descr="http://t0.gstatic.com/images?q=tbn:ANd9GcTpLAnh6esfP0-6UmDH95L_xRBeNotBVC2JL1N-9V1xapEMaUo:www.asme.org/getmedia/6f1bff05-68af-4301-b089-59090e4f86ac/battle03.jpg.aspx%3Fwidth%3D340"/>
          <p:cNvPicPr>
            <a:picLocks noChangeAspect="1" noChangeArrowheads="1"/>
          </p:cNvPicPr>
          <p:nvPr/>
        </p:nvPicPr>
        <p:blipFill>
          <a:blip r:embed="rId8" cstate="print"/>
          <a:srcRect/>
          <a:stretch>
            <a:fillRect/>
          </a:stretch>
        </p:blipFill>
        <p:spPr bwMode="auto">
          <a:xfrm>
            <a:off x="0" y="3962400"/>
            <a:ext cx="2590800" cy="1638300"/>
          </a:xfrm>
          <a:prstGeom prst="rect">
            <a:avLst/>
          </a:prstGeom>
          <a:noFill/>
          <a:ln w="9525">
            <a:noFill/>
            <a:miter lim="800000"/>
            <a:headEnd/>
            <a:tailEnd/>
          </a:ln>
        </p:spPr>
      </p:pic>
      <p:pic>
        <p:nvPicPr>
          <p:cNvPr id="54281" name="Picture 16" descr="http://t0.gstatic.com/images?q=tbn:ANd9GcQg6GXQARZ5mrru_3dopOO-Sc80tFxooVYYatyq6tfe024AImgv:upload.wikimedia.org/wikipedia/commons/thumb/0/0f/MuseeMarine-cuirasse1880-p1000463.jpg/220px-MuseeMarine-cuirasse1880-p1000463.jpg"/>
          <p:cNvPicPr>
            <a:picLocks noChangeAspect="1" noChangeArrowheads="1"/>
          </p:cNvPicPr>
          <p:nvPr/>
        </p:nvPicPr>
        <p:blipFill>
          <a:blip r:embed="rId9" cstate="print"/>
          <a:srcRect/>
          <a:stretch>
            <a:fillRect/>
          </a:stretch>
        </p:blipFill>
        <p:spPr bwMode="auto">
          <a:xfrm>
            <a:off x="304800" y="5600700"/>
            <a:ext cx="1676400" cy="1257300"/>
          </a:xfrm>
          <a:prstGeom prst="rect">
            <a:avLst/>
          </a:prstGeom>
          <a:noFill/>
          <a:ln w="9525">
            <a:noFill/>
            <a:miter lim="800000"/>
            <a:headEnd/>
            <a:tailEnd/>
          </a:ln>
        </p:spPr>
      </p:pic>
      <p:pic>
        <p:nvPicPr>
          <p:cNvPr id="54282" name="Picture 18" descr="http://t1.gstatic.com/images?q=tbn:ANd9GcS4e0mhi-mg6VHEybHOt3ILJrGIzG9QjdRR1qn4UPTGW70_nDNl:www.civilwar.org/battlefields/hampton-roads/skinny-franklin-buchanan.jpg"/>
          <p:cNvPicPr>
            <a:picLocks noChangeAspect="1" noChangeArrowheads="1"/>
          </p:cNvPicPr>
          <p:nvPr/>
        </p:nvPicPr>
        <p:blipFill>
          <a:blip r:embed="rId10" cstate="print"/>
          <a:srcRect/>
          <a:stretch>
            <a:fillRect/>
          </a:stretch>
        </p:blipFill>
        <p:spPr bwMode="auto">
          <a:xfrm>
            <a:off x="4953000" y="3352800"/>
            <a:ext cx="1922463" cy="3505200"/>
          </a:xfrm>
          <a:prstGeom prst="rect">
            <a:avLst/>
          </a:prstGeom>
          <a:noFill/>
          <a:ln w="9525">
            <a:noFill/>
            <a:miter lim="800000"/>
            <a:headEnd/>
            <a:tailEnd/>
          </a:ln>
        </p:spPr>
      </p:pic>
      <p:pic>
        <p:nvPicPr>
          <p:cNvPr id="54283" name="Picture 20" descr="http://t3.gstatic.com/images?q=tbn:ANd9GcQ4kpU1f6IJNESofbBomgFmZKnnkJJ4kLwXL3Tc5tSr6IR6Z51z-Q:www.cityofart.net/bship/catesby_ap_jones.jpg"/>
          <p:cNvPicPr>
            <a:picLocks noChangeAspect="1" noChangeArrowheads="1"/>
          </p:cNvPicPr>
          <p:nvPr/>
        </p:nvPicPr>
        <p:blipFill>
          <a:blip r:embed="rId11" cstate="print"/>
          <a:srcRect/>
          <a:stretch>
            <a:fillRect/>
          </a:stretch>
        </p:blipFill>
        <p:spPr bwMode="auto">
          <a:xfrm>
            <a:off x="6858000" y="3352800"/>
            <a:ext cx="2286000"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Text Box 4"/>
          <p:cNvSpPr txBox="1">
            <a:spLocks noChangeArrowheads="1"/>
          </p:cNvSpPr>
          <p:nvPr/>
        </p:nvSpPr>
        <p:spPr bwMode="auto">
          <a:xfrm>
            <a:off x="0" y="457200"/>
            <a:ext cx="9144000" cy="6673850"/>
          </a:xfrm>
          <a:prstGeom prst="rect">
            <a:avLst/>
          </a:prstGeom>
          <a:noFill/>
          <a:ln w="9525">
            <a:noFill/>
            <a:miter lim="800000"/>
            <a:headEnd/>
            <a:tailEnd/>
          </a:ln>
          <a:effectLst/>
        </p:spPr>
        <p:txBody>
          <a:bodyPr>
            <a:spAutoFit/>
          </a:bodyPr>
          <a:lstStyle/>
          <a:p>
            <a:pPr algn="ctr">
              <a:spcBef>
                <a:spcPct val="50000"/>
              </a:spcBef>
            </a:pPr>
            <a:r>
              <a:rPr lang="en-US" sz="3200" b="1" u="sng"/>
              <a:t>Ironclad Battleships (Monitor and Merrimack)</a:t>
            </a:r>
          </a:p>
          <a:p>
            <a:pPr algn="ctr">
              <a:spcBef>
                <a:spcPct val="50000"/>
              </a:spcBef>
            </a:pPr>
            <a:endParaRPr lang="en-US" sz="3200"/>
          </a:p>
          <a:p>
            <a:r>
              <a:rPr lang="en-US" sz="3200" b="1"/>
              <a:t>Why were </a:t>
            </a:r>
            <a:r>
              <a:rPr lang="en-US" sz="3200" b="1" u="sng"/>
              <a:t>Ironclad Battleships (Monitor and Merrimack)</a:t>
            </a:r>
            <a:r>
              <a:rPr lang="en-US" sz="3200"/>
              <a:t> important </a:t>
            </a:r>
            <a:r>
              <a:rPr lang="en-US" sz="3200" b="1"/>
              <a:t>during the Civil War?</a:t>
            </a:r>
          </a:p>
          <a:p>
            <a:endParaRPr lang="en-US" sz="3200" b="1"/>
          </a:p>
          <a:p>
            <a:r>
              <a:rPr lang="en-US" sz="3200" b="1">
                <a:solidFill>
                  <a:srgbClr val="FF0000"/>
                </a:solidFill>
              </a:rPr>
              <a:t>Ironclads were steam powered warships protected by iron or steel. The Monitor (Union) vs. The Merrimack (Confederate) fought in the 1</a:t>
            </a:r>
            <a:r>
              <a:rPr lang="en-US" sz="3200" b="1" baseline="30000">
                <a:solidFill>
                  <a:srgbClr val="FF0000"/>
                </a:solidFill>
              </a:rPr>
              <a:t>st</a:t>
            </a:r>
            <a:r>
              <a:rPr lang="en-US" sz="3200" b="1">
                <a:solidFill>
                  <a:srgbClr val="FF0000"/>
                </a:solidFill>
              </a:rPr>
              <a:t> ever sea battle of Ironclad battleships. Result – Inconclusive – a tie.</a:t>
            </a:r>
          </a:p>
          <a:p>
            <a:pPr algn="ctr">
              <a:spcBef>
                <a:spcPct val="50000"/>
              </a:spcBef>
            </a:pPr>
            <a:endParaRPr lang="en-US" sz="3200"/>
          </a:p>
          <a:p>
            <a:pPr>
              <a:spcBef>
                <a:spcPct val="50000"/>
              </a:spcBef>
            </a:pPr>
            <a:endParaRPr lang="en-US" sz="320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861774"/>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fontAlgn="auto">
              <a:spcBef>
                <a:spcPts val="0"/>
              </a:spcBef>
              <a:spcAft>
                <a:spcPts val="0"/>
              </a:spcAft>
              <a:defRPr/>
            </a:pPr>
            <a:r>
              <a:rPr lang="en-US" sz="5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Kristen ITC" pitchFamily="66" charset="0"/>
              </a:rPr>
              <a:t>Emancipation Proclamation</a:t>
            </a:r>
          </a:p>
        </p:txBody>
      </p:sp>
      <p:pic>
        <p:nvPicPr>
          <p:cNvPr id="55298" name="Picture 2" descr="http://t3.gstatic.com/images?q=tbn:ANd9GcSsRcPQrUGqU6pJHHgo-TT3USsQnSAtcy6GHvcLZhkIhEwsPTWv:memory.loc.gov/ammem/alhtml/3a05802u.gif"/>
          <p:cNvPicPr>
            <a:picLocks noChangeAspect="1" noChangeArrowheads="1"/>
          </p:cNvPicPr>
          <p:nvPr/>
        </p:nvPicPr>
        <p:blipFill>
          <a:blip r:embed="rId2" cstate="print"/>
          <a:srcRect/>
          <a:stretch>
            <a:fillRect/>
          </a:stretch>
        </p:blipFill>
        <p:spPr bwMode="auto">
          <a:xfrm>
            <a:off x="0" y="838200"/>
            <a:ext cx="3429000" cy="2260600"/>
          </a:xfrm>
          <a:prstGeom prst="rect">
            <a:avLst/>
          </a:prstGeom>
          <a:noFill/>
          <a:ln w="9525">
            <a:noFill/>
            <a:miter lim="800000"/>
            <a:headEnd/>
            <a:tailEnd/>
          </a:ln>
        </p:spPr>
      </p:pic>
      <p:pic>
        <p:nvPicPr>
          <p:cNvPr id="55299" name="Picture 4" descr="http://t3.gstatic.com/images?q=tbn:ANd9GcTP6YHTUWz1gBgRuhA7uK95ecij4_Ry6e2GwFAs7OIvyV4qc4QvBA:hua.umf.maine.edu/Reading_Revolutions/pictures/EmancipationProclamation/6033Emancipation_wl.jpg"/>
          <p:cNvPicPr>
            <a:picLocks noChangeAspect="1" noChangeArrowheads="1"/>
          </p:cNvPicPr>
          <p:nvPr/>
        </p:nvPicPr>
        <p:blipFill>
          <a:blip r:embed="rId3" cstate="print"/>
          <a:srcRect/>
          <a:stretch>
            <a:fillRect/>
          </a:stretch>
        </p:blipFill>
        <p:spPr bwMode="auto">
          <a:xfrm>
            <a:off x="3352800" y="838200"/>
            <a:ext cx="2743200" cy="2219325"/>
          </a:xfrm>
          <a:prstGeom prst="rect">
            <a:avLst/>
          </a:prstGeom>
          <a:noFill/>
          <a:ln w="9525">
            <a:noFill/>
            <a:miter lim="800000"/>
            <a:headEnd/>
            <a:tailEnd/>
          </a:ln>
        </p:spPr>
      </p:pic>
      <p:pic>
        <p:nvPicPr>
          <p:cNvPr id="55300" name="Picture 6" descr="http://t1.gstatic.com/images?q=tbn:ANd9GcQFesReo5dnW06zzEkNI6NTxiwvoLNcV8WeZlpsJwneZYrOOgOXzQ:blogs.archives.gov/online-public-access/wp-content/uploads/2012/12/lincolngenerals1.jpg"/>
          <p:cNvPicPr>
            <a:picLocks noChangeAspect="1" noChangeArrowheads="1"/>
          </p:cNvPicPr>
          <p:nvPr/>
        </p:nvPicPr>
        <p:blipFill>
          <a:blip r:embed="rId4" cstate="print"/>
          <a:srcRect/>
          <a:stretch>
            <a:fillRect/>
          </a:stretch>
        </p:blipFill>
        <p:spPr bwMode="auto">
          <a:xfrm>
            <a:off x="5943600" y="838200"/>
            <a:ext cx="3200400" cy="2057400"/>
          </a:xfrm>
          <a:prstGeom prst="rect">
            <a:avLst/>
          </a:prstGeom>
          <a:noFill/>
          <a:ln w="9525">
            <a:noFill/>
            <a:miter lim="800000"/>
            <a:headEnd/>
            <a:tailEnd/>
          </a:ln>
        </p:spPr>
      </p:pic>
      <p:pic>
        <p:nvPicPr>
          <p:cNvPr id="55301" name="Picture 8" descr="http://t1.gstatic.com/images?q=tbn:ANd9GcQB-rFVmTyowemRH2DaZyBrgcnLd7d8Tq3vPfM2ZigpweWjqGcv:centralumcatl.org/wp-content/uploads/2013/02/01-05-1863-061442_03.jpg"/>
          <p:cNvPicPr>
            <a:picLocks noChangeAspect="1" noChangeArrowheads="1"/>
          </p:cNvPicPr>
          <p:nvPr/>
        </p:nvPicPr>
        <p:blipFill>
          <a:blip r:embed="rId5" cstate="print"/>
          <a:srcRect/>
          <a:stretch>
            <a:fillRect/>
          </a:stretch>
        </p:blipFill>
        <p:spPr bwMode="auto">
          <a:xfrm>
            <a:off x="0" y="3048000"/>
            <a:ext cx="2133600" cy="2143125"/>
          </a:xfrm>
          <a:prstGeom prst="rect">
            <a:avLst/>
          </a:prstGeom>
          <a:noFill/>
          <a:ln w="9525">
            <a:noFill/>
            <a:miter lim="800000"/>
            <a:headEnd/>
            <a:tailEnd/>
          </a:ln>
        </p:spPr>
      </p:pic>
      <p:pic>
        <p:nvPicPr>
          <p:cNvPr id="55302" name="Picture 10" descr="http://t3.gstatic.com/images?q=tbn:ANd9GcQSzL4om27hOdHi_AqFyEKzaWTG82_3DH7oCZZxHyuJ-bVacUStsQ:www.unc.edu/depts/diplomat/item/2013/0105/ca/teal_em/ghana_stamps.png"/>
          <p:cNvPicPr>
            <a:picLocks noChangeAspect="1" noChangeArrowheads="1"/>
          </p:cNvPicPr>
          <p:nvPr/>
        </p:nvPicPr>
        <p:blipFill>
          <a:blip r:embed="rId6" cstate="print"/>
          <a:srcRect/>
          <a:stretch>
            <a:fillRect/>
          </a:stretch>
        </p:blipFill>
        <p:spPr bwMode="auto">
          <a:xfrm>
            <a:off x="2057400" y="2971800"/>
            <a:ext cx="3514725" cy="2209800"/>
          </a:xfrm>
          <a:prstGeom prst="rect">
            <a:avLst/>
          </a:prstGeom>
          <a:noFill/>
          <a:ln w="9525">
            <a:noFill/>
            <a:miter lim="800000"/>
            <a:headEnd/>
            <a:tailEnd/>
          </a:ln>
        </p:spPr>
      </p:pic>
      <p:pic>
        <p:nvPicPr>
          <p:cNvPr id="55303" name="Picture 12" descr="http://t2.gstatic.com/images?q=tbn:ANd9GcTlPn3WVehiXpYEY788wj-VBC99YZUIF5SOwho2QaS1Y_qWPPfiHw:www.veteranstoday.com/wp-content/uploads/2012/04/Emancipation-Proclamation-Broadside-2.jpg"/>
          <p:cNvPicPr>
            <a:picLocks noChangeAspect="1" noChangeArrowheads="1"/>
          </p:cNvPicPr>
          <p:nvPr/>
        </p:nvPicPr>
        <p:blipFill>
          <a:blip r:embed="rId7" cstate="print"/>
          <a:srcRect/>
          <a:stretch>
            <a:fillRect/>
          </a:stretch>
        </p:blipFill>
        <p:spPr bwMode="auto">
          <a:xfrm>
            <a:off x="5257800" y="2895600"/>
            <a:ext cx="2533650" cy="1809750"/>
          </a:xfrm>
          <a:prstGeom prst="rect">
            <a:avLst/>
          </a:prstGeom>
          <a:noFill/>
          <a:ln w="9525">
            <a:noFill/>
            <a:miter lim="800000"/>
            <a:headEnd/>
            <a:tailEnd/>
          </a:ln>
        </p:spPr>
      </p:pic>
      <p:pic>
        <p:nvPicPr>
          <p:cNvPr id="55304" name="Picture 14" descr="http://t0.gstatic.com/images?q=tbn:ANd9GcTlsKEzPlB46OTO1GeVtTOCwgp5yCZ4-lXKjEogRxfYoy2kAxhCYw:www.civilwar.org/150th-anniversary/assets/header-images/emancipation-proclamation.jpg"/>
          <p:cNvPicPr>
            <a:picLocks noChangeAspect="1" noChangeArrowheads="1"/>
          </p:cNvPicPr>
          <p:nvPr/>
        </p:nvPicPr>
        <p:blipFill>
          <a:blip r:embed="rId8" cstate="print"/>
          <a:srcRect/>
          <a:stretch>
            <a:fillRect/>
          </a:stretch>
        </p:blipFill>
        <p:spPr bwMode="auto">
          <a:xfrm>
            <a:off x="0" y="4943475"/>
            <a:ext cx="4495800" cy="1914525"/>
          </a:xfrm>
          <a:prstGeom prst="rect">
            <a:avLst/>
          </a:prstGeom>
          <a:noFill/>
          <a:ln w="9525">
            <a:noFill/>
            <a:miter lim="800000"/>
            <a:headEnd/>
            <a:tailEnd/>
          </a:ln>
        </p:spPr>
      </p:pic>
      <p:pic>
        <p:nvPicPr>
          <p:cNvPr id="55305" name="Picture 16" descr="http://t2.gstatic.com/images?q=tbn:ANd9GcTBitigGtwELTfDCie6hJRzXtQe1_GA8LpBT7FFkuXFZtgcmcb_:https://upload.wikimedia.org/wikipedia/commons/thumb/3/32/EmancipationProclamation.jpg/220px-EmancipationProclamation.jpg"/>
          <p:cNvPicPr>
            <a:picLocks noChangeAspect="1" noChangeArrowheads="1"/>
          </p:cNvPicPr>
          <p:nvPr/>
        </p:nvPicPr>
        <p:blipFill>
          <a:blip r:embed="rId9" cstate="print"/>
          <a:srcRect/>
          <a:stretch>
            <a:fillRect/>
          </a:stretch>
        </p:blipFill>
        <p:spPr bwMode="auto">
          <a:xfrm>
            <a:off x="4495800" y="4695825"/>
            <a:ext cx="1752600" cy="2162175"/>
          </a:xfrm>
          <a:prstGeom prst="rect">
            <a:avLst/>
          </a:prstGeom>
          <a:noFill/>
          <a:ln w="9525">
            <a:noFill/>
            <a:miter lim="800000"/>
            <a:headEnd/>
            <a:tailEnd/>
          </a:ln>
        </p:spPr>
      </p:pic>
      <p:pic>
        <p:nvPicPr>
          <p:cNvPr id="55306" name="Picture 20" descr="http://t1.gstatic.com/images?q=tbn:ANd9GcQGWlD6wEgKYm8gi9z9SRuVN-PIZaRRLQhMzaW8uREFnXkXSY_0PA:wciv.images.worldnow.com/images/20439410_BG1.jpg"/>
          <p:cNvPicPr>
            <a:picLocks noChangeAspect="1" noChangeArrowheads="1"/>
          </p:cNvPicPr>
          <p:nvPr/>
        </p:nvPicPr>
        <p:blipFill>
          <a:blip r:embed="rId10" cstate="print"/>
          <a:srcRect/>
          <a:stretch>
            <a:fillRect/>
          </a:stretch>
        </p:blipFill>
        <p:spPr bwMode="auto">
          <a:xfrm>
            <a:off x="6248400" y="4689475"/>
            <a:ext cx="2895600" cy="2168525"/>
          </a:xfrm>
          <a:prstGeom prst="rect">
            <a:avLst/>
          </a:prstGeom>
          <a:noFill/>
          <a:ln w="9525">
            <a:noFill/>
            <a:miter lim="800000"/>
            <a:headEnd/>
            <a:tailEnd/>
          </a:ln>
        </p:spPr>
      </p:pic>
      <p:pic>
        <p:nvPicPr>
          <p:cNvPr id="55307" name="Picture 18" descr="http://t3.gstatic.com/images?q=tbn:ANd9GcSFrUZl1_aMHQ5oYvyBn3hW4FBPwQXEWa6GnpZOVcPn5NyT6YFf:postalnews.com/postalnewsblog/wp-content/uploads/2012/11/emancipation.jpg"/>
          <p:cNvPicPr>
            <a:picLocks noChangeAspect="1" noChangeArrowheads="1"/>
          </p:cNvPicPr>
          <p:nvPr/>
        </p:nvPicPr>
        <p:blipFill>
          <a:blip r:embed="rId11" cstate="print"/>
          <a:srcRect/>
          <a:stretch>
            <a:fillRect/>
          </a:stretch>
        </p:blipFill>
        <p:spPr bwMode="auto">
          <a:xfrm>
            <a:off x="7439025" y="2819400"/>
            <a:ext cx="1704975" cy="268605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Text Box 4"/>
          <p:cNvSpPr txBox="1">
            <a:spLocks noChangeArrowheads="1"/>
          </p:cNvSpPr>
          <p:nvPr/>
        </p:nvSpPr>
        <p:spPr bwMode="auto">
          <a:xfrm>
            <a:off x="0" y="533400"/>
            <a:ext cx="91440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70661" name="Text Box 5"/>
          <p:cNvSpPr txBox="1">
            <a:spLocks noChangeArrowheads="1"/>
          </p:cNvSpPr>
          <p:nvPr/>
        </p:nvSpPr>
        <p:spPr bwMode="auto">
          <a:xfrm>
            <a:off x="0" y="152400"/>
            <a:ext cx="9144000" cy="5816977"/>
          </a:xfrm>
          <a:prstGeom prst="rect">
            <a:avLst/>
          </a:prstGeom>
          <a:noFill/>
          <a:ln w="9525">
            <a:noFill/>
            <a:miter lim="800000"/>
            <a:headEnd/>
            <a:tailEnd/>
          </a:ln>
          <a:effectLst/>
        </p:spPr>
        <p:txBody>
          <a:bodyPr>
            <a:spAutoFit/>
          </a:bodyPr>
          <a:lstStyle/>
          <a:p>
            <a:pPr algn="ctr">
              <a:spcBef>
                <a:spcPct val="50000"/>
              </a:spcBef>
            </a:pPr>
            <a:r>
              <a:rPr lang="en-US" sz="3200" b="1" u="sng" dirty="0"/>
              <a:t>Emancipation Proclamation</a:t>
            </a:r>
          </a:p>
          <a:p>
            <a:endParaRPr lang="en-US" b="1" dirty="0"/>
          </a:p>
          <a:p>
            <a:endParaRPr lang="en-US" b="1" dirty="0"/>
          </a:p>
          <a:p>
            <a:r>
              <a:rPr lang="en-US" sz="3200" b="1" dirty="0"/>
              <a:t>Why was the  </a:t>
            </a:r>
            <a:r>
              <a:rPr lang="en-US" sz="3200" b="1" u="sng" dirty="0"/>
              <a:t>Emancipation Proclamation</a:t>
            </a:r>
            <a:r>
              <a:rPr lang="en-US" sz="3200" dirty="0"/>
              <a:t> important </a:t>
            </a:r>
            <a:r>
              <a:rPr lang="en-US" sz="3200" b="1" dirty="0"/>
              <a:t>during the Civil War?</a:t>
            </a:r>
          </a:p>
          <a:p>
            <a:endParaRPr lang="en-US" sz="3200" b="1" dirty="0"/>
          </a:p>
          <a:p>
            <a:r>
              <a:rPr lang="en-US" sz="3200" b="1" dirty="0">
                <a:solidFill>
                  <a:srgbClr val="FF0000"/>
                </a:solidFill>
              </a:rPr>
              <a:t>EP was an executive order issued by </a:t>
            </a:r>
            <a:r>
              <a:rPr lang="en-US" sz="3200" b="1" dirty="0" smtClean="0">
                <a:solidFill>
                  <a:srgbClr val="FF0000"/>
                </a:solidFill>
              </a:rPr>
              <a:t>Lincoln in 1863 </a:t>
            </a:r>
            <a:r>
              <a:rPr lang="en-US" sz="3200" b="1" dirty="0">
                <a:solidFill>
                  <a:srgbClr val="FF0000"/>
                </a:solidFill>
              </a:rPr>
              <a:t>that proclaimed all African American slaves to be forever free. Added @ 200,000 more troops to the Union Army. Leads to Union Victory.</a:t>
            </a:r>
            <a:endParaRPr lang="en-US" sz="3200" b="1" dirty="0"/>
          </a:p>
          <a:p>
            <a:pPr algn="ctr">
              <a:spcBef>
                <a:spcPct val="50000"/>
              </a:spcBef>
            </a:pPr>
            <a:endParaRPr lang="en-US" sz="3200" b="1"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2" descr="http://t2.gstatic.com/images?q=tbn:ANd9GcQNQnfZa9B6RGkAWnT8MVCm_ix98f77oQ_jsJakFm0zhSp1Gw0Hiw:4.bp.blogspot.com/_4ekDexb8GOU/TC-dicvZtcI/AAAAAAAAABI/kBe9a9BBrqM/s1600/gal9vfvf1.jpg"/>
          <p:cNvPicPr>
            <a:picLocks noChangeAspect="1" noChangeArrowheads="1"/>
          </p:cNvPicPr>
          <p:nvPr/>
        </p:nvPicPr>
        <p:blipFill>
          <a:blip r:embed="rId2" cstate="print"/>
          <a:srcRect/>
          <a:stretch>
            <a:fillRect/>
          </a:stretch>
        </p:blipFill>
        <p:spPr bwMode="auto">
          <a:xfrm>
            <a:off x="0" y="0"/>
            <a:ext cx="2971800" cy="1744663"/>
          </a:xfrm>
          <a:prstGeom prst="rect">
            <a:avLst/>
          </a:prstGeom>
          <a:noFill/>
          <a:ln w="9525">
            <a:noFill/>
            <a:miter lim="800000"/>
            <a:headEnd/>
            <a:tailEnd/>
          </a:ln>
        </p:spPr>
      </p:pic>
      <p:pic>
        <p:nvPicPr>
          <p:cNvPr id="56322" name="Picture 4" descr="http://t0.gstatic.com/images?q=tbn:ANd9GcR3sQdKgJV_NaC0GG15f1JBTqtj1LCQjXyDh6-5OwGKJ59KuvQO:civilwarsaga.com/wp-content/uploads/2011/11/Battle_of_GettysburgDead-Union-Soldiers.jpg"/>
          <p:cNvPicPr>
            <a:picLocks noChangeAspect="1" noChangeArrowheads="1"/>
          </p:cNvPicPr>
          <p:nvPr/>
        </p:nvPicPr>
        <p:blipFill>
          <a:blip r:embed="rId3" cstate="print"/>
          <a:srcRect/>
          <a:stretch>
            <a:fillRect/>
          </a:stretch>
        </p:blipFill>
        <p:spPr bwMode="auto">
          <a:xfrm>
            <a:off x="2971800" y="0"/>
            <a:ext cx="2743200" cy="1981200"/>
          </a:xfrm>
          <a:prstGeom prst="rect">
            <a:avLst/>
          </a:prstGeom>
          <a:noFill/>
          <a:ln w="9525">
            <a:noFill/>
            <a:miter lim="800000"/>
            <a:headEnd/>
            <a:tailEnd/>
          </a:ln>
        </p:spPr>
      </p:pic>
      <p:pic>
        <p:nvPicPr>
          <p:cNvPr id="56323" name="Picture 6" descr="http://t1.gstatic.com/images?q=tbn:ANd9GcTeaSCxGYk7GI4xtyOy4Yc5QAyvzwrpaxfL0dVMKZiVLrB5PL9-ng:drtlibrary.files.wordpress.com/2009/08/vicksburg-siege2.jpg"/>
          <p:cNvPicPr>
            <a:picLocks noChangeAspect="1" noChangeArrowheads="1"/>
          </p:cNvPicPr>
          <p:nvPr/>
        </p:nvPicPr>
        <p:blipFill>
          <a:blip r:embed="rId4" cstate="print"/>
          <a:srcRect/>
          <a:stretch>
            <a:fillRect/>
          </a:stretch>
        </p:blipFill>
        <p:spPr bwMode="auto">
          <a:xfrm>
            <a:off x="0" y="1752600"/>
            <a:ext cx="3657600" cy="2455863"/>
          </a:xfrm>
          <a:prstGeom prst="rect">
            <a:avLst/>
          </a:prstGeom>
          <a:noFill/>
          <a:ln w="9525">
            <a:noFill/>
            <a:miter lim="800000"/>
            <a:headEnd/>
            <a:tailEnd/>
          </a:ln>
        </p:spPr>
      </p:pic>
      <p:pic>
        <p:nvPicPr>
          <p:cNvPr id="56324" name="Picture 8" descr="http://t2.gstatic.com/images?q=tbn:ANd9GcTJMs0VKQ1eh4V3cI5Ln1KmZcwTQSpMpa6NoGYcEyswOwlpmRw3:4.bp.blogspot.com/_UYlBMh5hqX0/TL-wYMqe6uI/AAAAAAAAAhA/mpVZtyNnVUo/s1600/16514.jpg"/>
          <p:cNvPicPr>
            <a:picLocks noChangeAspect="1" noChangeArrowheads="1"/>
          </p:cNvPicPr>
          <p:nvPr/>
        </p:nvPicPr>
        <p:blipFill>
          <a:blip r:embed="rId5" cstate="print"/>
          <a:srcRect/>
          <a:stretch>
            <a:fillRect/>
          </a:stretch>
        </p:blipFill>
        <p:spPr bwMode="auto">
          <a:xfrm>
            <a:off x="5562600" y="0"/>
            <a:ext cx="3581400" cy="2767013"/>
          </a:xfrm>
          <a:prstGeom prst="rect">
            <a:avLst/>
          </a:prstGeom>
          <a:noFill/>
          <a:ln w="9525">
            <a:noFill/>
            <a:miter lim="800000"/>
            <a:headEnd/>
            <a:tailEnd/>
          </a:ln>
        </p:spPr>
      </p:pic>
      <p:pic>
        <p:nvPicPr>
          <p:cNvPr id="56325" name="Picture 10" descr="http://t2.gstatic.com/images?q=tbn:ANd9GcQ4DGJWb38vWJVJjiy21ZouUERc60HXSbn-b7uRRcjHQ-HqhWzpTQ:upload.wikimedia.org/wikipedia/commons/6/69/Battle_of_Gettysburg,_by_Currier_and_Ives.png"/>
          <p:cNvPicPr>
            <a:picLocks noChangeAspect="1" noChangeArrowheads="1"/>
          </p:cNvPicPr>
          <p:nvPr/>
        </p:nvPicPr>
        <p:blipFill>
          <a:blip r:embed="rId6" cstate="print"/>
          <a:srcRect/>
          <a:stretch>
            <a:fillRect/>
          </a:stretch>
        </p:blipFill>
        <p:spPr bwMode="auto">
          <a:xfrm>
            <a:off x="3657600" y="1981200"/>
            <a:ext cx="3352800" cy="2116138"/>
          </a:xfrm>
          <a:prstGeom prst="rect">
            <a:avLst/>
          </a:prstGeom>
          <a:noFill/>
          <a:ln w="9525">
            <a:noFill/>
            <a:miter lim="800000"/>
            <a:headEnd/>
            <a:tailEnd/>
          </a:ln>
        </p:spPr>
      </p:pic>
      <p:pic>
        <p:nvPicPr>
          <p:cNvPr id="56326" name="Picture 12" descr="http://t2.gstatic.com/images?q=tbn:ANd9GcSNGHGv3aJ27DplE-4mRf-ZvbtZatbnZnoDzuUlWgkngO40WyYO:https://upload.wikimedia.org/wikipedia/commons/thumb/c/c7/Thure_de_Thulstrup_-_L._Prang_and_Co._-_Battle_of_Gettysburg_-_Restoration_by_Adam_Cuerden.jpg/300px-Thure_de_Thulstrup_-_L._Prang_and_Co._-_Battle_of_Gettysburg_-_Restoration_by_Adam_Cuerden.jpg"/>
          <p:cNvPicPr>
            <a:picLocks noChangeAspect="1" noChangeArrowheads="1"/>
          </p:cNvPicPr>
          <p:nvPr/>
        </p:nvPicPr>
        <p:blipFill>
          <a:blip r:embed="rId7" cstate="print"/>
          <a:srcRect/>
          <a:stretch>
            <a:fillRect/>
          </a:stretch>
        </p:blipFill>
        <p:spPr bwMode="auto">
          <a:xfrm>
            <a:off x="6934200" y="2514600"/>
            <a:ext cx="2209800" cy="1647825"/>
          </a:xfrm>
          <a:prstGeom prst="rect">
            <a:avLst/>
          </a:prstGeom>
          <a:noFill/>
          <a:ln w="9525">
            <a:noFill/>
            <a:miter lim="800000"/>
            <a:headEnd/>
            <a:tailEnd/>
          </a:ln>
        </p:spPr>
      </p:pic>
      <p:pic>
        <p:nvPicPr>
          <p:cNvPr id="56327" name="Picture 14" descr="http://t2.gstatic.com/images?q=tbn:ANd9GcTD1vT42trSe-U0ioNgVXz0BfOK87JoXwwjdV9nLzrbhG9MUqCuPQ:www.sonofthesouth.net/leefoundation/civil-war/1863/august/battle-gettysburg.jpg"/>
          <p:cNvPicPr>
            <a:picLocks noChangeAspect="1" noChangeArrowheads="1"/>
          </p:cNvPicPr>
          <p:nvPr/>
        </p:nvPicPr>
        <p:blipFill>
          <a:blip r:embed="rId8" cstate="print"/>
          <a:srcRect/>
          <a:stretch>
            <a:fillRect/>
          </a:stretch>
        </p:blipFill>
        <p:spPr bwMode="auto">
          <a:xfrm>
            <a:off x="6705600" y="4191000"/>
            <a:ext cx="2438400" cy="1689100"/>
          </a:xfrm>
          <a:prstGeom prst="rect">
            <a:avLst/>
          </a:prstGeom>
          <a:noFill/>
          <a:ln w="9525">
            <a:noFill/>
            <a:miter lim="800000"/>
            <a:headEnd/>
            <a:tailEnd/>
          </a:ln>
        </p:spPr>
      </p:pic>
      <p:pic>
        <p:nvPicPr>
          <p:cNvPr id="56328" name="Picture 16" descr="http://t0.gstatic.com/images?q=tbn:ANd9GcSyANjrRL-hXM6aU_1h1OARXzj3Ri-uxfa18jo70Uv7h-GQFfYVtQ:www.freewebs.com/joesoldiers/battle0003-large.jpg"/>
          <p:cNvPicPr>
            <a:picLocks noChangeAspect="1" noChangeArrowheads="1"/>
          </p:cNvPicPr>
          <p:nvPr/>
        </p:nvPicPr>
        <p:blipFill>
          <a:blip r:embed="rId9" cstate="print"/>
          <a:srcRect/>
          <a:stretch>
            <a:fillRect/>
          </a:stretch>
        </p:blipFill>
        <p:spPr bwMode="auto">
          <a:xfrm>
            <a:off x="0" y="4038600"/>
            <a:ext cx="2743200" cy="2054225"/>
          </a:xfrm>
          <a:prstGeom prst="rect">
            <a:avLst/>
          </a:prstGeom>
          <a:noFill/>
          <a:ln w="9525">
            <a:noFill/>
            <a:miter lim="800000"/>
            <a:headEnd/>
            <a:tailEnd/>
          </a:ln>
        </p:spPr>
      </p:pic>
      <p:pic>
        <p:nvPicPr>
          <p:cNvPr id="56329" name="Picture 18" descr="http://t0.gstatic.com/images?q=tbn:ANd9GcSUYuyB7Lo5vB_Dy4OyWBjSapGIymWaWagn9ynfMb1rAeRv-T2u5g:2.bp.blogspot.com/_nxItRn4O_0Q/S-N6Q76F94I/AAAAAAAAAAw/96viJADuv0k/s1600/Gettysburg.jpg"/>
          <p:cNvPicPr>
            <a:picLocks noChangeAspect="1" noChangeArrowheads="1"/>
          </p:cNvPicPr>
          <p:nvPr/>
        </p:nvPicPr>
        <p:blipFill>
          <a:blip r:embed="rId10" cstate="print"/>
          <a:srcRect/>
          <a:stretch>
            <a:fillRect/>
          </a:stretch>
        </p:blipFill>
        <p:spPr bwMode="auto">
          <a:xfrm>
            <a:off x="4267200" y="4038600"/>
            <a:ext cx="2619375" cy="1743075"/>
          </a:xfrm>
          <a:prstGeom prst="rect">
            <a:avLst/>
          </a:prstGeom>
          <a:noFill/>
          <a:ln w="9525">
            <a:noFill/>
            <a:miter lim="800000"/>
            <a:headEnd/>
            <a:tailEnd/>
          </a:ln>
        </p:spPr>
      </p:pic>
      <p:pic>
        <p:nvPicPr>
          <p:cNvPr id="56330" name="Picture 20" descr="http://t0.gstatic.com/images?q=tbn:ANd9GcQ7EIGLKxSOpJWG6QTqe9egQgFEYVwvoNQPmLgaJxmB_1Sp9cE66w:www.cressonaparanormal.com/Gettysburg_General_Armistead_Picketts_Charge.jpg"/>
          <p:cNvPicPr>
            <a:picLocks noChangeAspect="1" noChangeArrowheads="1"/>
          </p:cNvPicPr>
          <p:nvPr/>
        </p:nvPicPr>
        <p:blipFill>
          <a:blip r:embed="rId11" cstate="print"/>
          <a:srcRect/>
          <a:stretch>
            <a:fillRect/>
          </a:stretch>
        </p:blipFill>
        <p:spPr bwMode="auto">
          <a:xfrm>
            <a:off x="2590800" y="4038600"/>
            <a:ext cx="1676400" cy="1466850"/>
          </a:xfrm>
          <a:prstGeom prst="rect">
            <a:avLst/>
          </a:prstGeom>
          <a:noFill/>
          <a:ln w="9525">
            <a:noFill/>
            <a:miter lim="800000"/>
            <a:headEnd/>
            <a:tailEnd/>
          </a:ln>
        </p:spPr>
      </p:pic>
      <p:sp>
        <p:nvSpPr>
          <p:cNvPr id="56331" name="TextBox 11"/>
          <p:cNvSpPr txBox="1">
            <a:spLocks noChangeArrowheads="1"/>
          </p:cNvSpPr>
          <p:nvPr/>
        </p:nvSpPr>
        <p:spPr bwMode="auto">
          <a:xfrm>
            <a:off x="0" y="5867400"/>
            <a:ext cx="9144000" cy="830263"/>
          </a:xfrm>
          <a:prstGeom prst="rect">
            <a:avLst/>
          </a:prstGeom>
          <a:noFill/>
          <a:ln w="9525">
            <a:noFill/>
            <a:miter lim="800000"/>
            <a:headEnd/>
            <a:tailEnd/>
          </a:ln>
        </p:spPr>
        <p:txBody>
          <a:bodyPr>
            <a:spAutoFit/>
          </a:bodyPr>
          <a:lstStyle/>
          <a:p>
            <a:r>
              <a:rPr lang="en-US" sz="4800" b="1" u="sng">
                <a:latin typeface="Arial Black" pitchFamily="34" charset="0"/>
              </a:rPr>
              <a:t>  The Battle of Gettysburg</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Text Box 4"/>
          <p:cNvSpPr txBox="1">
            <a:spLocks noChangeArrowheads="1"/>
          </p:cNvSpPr>
          <p:nvPr/>
        </p:nvSpPr>
        <p:spPr bwMode="auto">
          <a:xfrm>
            <a:off x="-15875" y="304800"/>
            <a:ext cx="9159875"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71685" name="Text Box 5"/>
          <p:cNvSpPr txBox="1">
            <a:spLocks noChangeArrowheads="1"/>
          </p:cNvSpPr>
          <p:nvPr/>
        </p:nvSpPr>
        <p:spPr bwMode="auto">
          <a:xfrm>
            <a:off x="0" y="533400"/>
            <a:ext cx="9144000" cy="7921625"/>
          </a:xfrm>
          <a:prstGeom prst="rect">
            <a:avLst/>
          </a:prstGeom>
          <a:noFill/>
          <a:ln w="9525">
            <a:noFill/>
            <a:miter lim="800000"/>
            <a:headEnd/>
            <a:tailEnd/>
          </a:ln>
          <a:effectLst/>
        </p:spPr>
        <p:txBody>
          <a:bodyPr>
            <a:spAutoFit/>
          </a:bodyPr>
          <a:lstStyle/>
          <a:p>
            <a:pPr algn="ctr"/>
            <a:r>
              <a:rPr lang="en-US" sz="3200" b="1" u="sng"/>
              <a:t>The Battle of Gettysburg</a:t>
            </a:r>
          </a:p>
          <a:p>
            <a:pPr algn="ctr"/>
            <a:endParaRPr lang="en-US" sz="3200" b="1" u="sng"/>
          </a:p>
          <a:p>
            <a:r>
              <a:rPr lang="en-US" sz="3200" b="1"/>
              <a:t>Why was the </a:t>
            </a:r>
            <a:r>
              <a:rPr lang="en-US" sz="3200" b="1" u="sng"/>
              <a:t>The Battle of Gettysburg</a:t>
            </a:r>
            <a:r>
              <a:rPr lang="en-US" sz="3200" b="1"/>
              <a:t> </a:t>
            </a:r>
            <a:r>
              <a:rPr lang="en-US" sz="3200"/>
              <a:t>important </a:t>
            </a:r>
            <a:r>
              <a:rPr lang="en-US" sz="3200" b="1"/>
              <a:t>during the Civil War?</a:t>
            </a:r>
          </a:p>
          <a:p>
            <a:endParaRPr lang="en-US" sz="3200" b="1"/>
          </a:p>
          <a:p>
            <a:r>
              <a:rPr lang="en-US" sz="3200" b="1">
                <a:solidFill>
                  <a:srgbClr val="FF0000"/>
                </a:solidFill>
              </a:rPr>
              <a:t>Fought from July 1-3, 1863 in Gettysburg, Pennsylvania. It was the battle with the largest number of casualties during the Civil War. More than 46,000 dead, wounded, captured or missing. Result – Union Victory. Turning Point of the war. </a:t>
            </a:r>
          </a:p>
          <a:p>
            <a:endParaRPr lang="en-US" b="1"/>
          </a:p>
          <a:p>
            <a:pPr algn="ctr"/>
            <a:endParaRPr lang="en-US" sz="3200" b="1" u="sng"/>
          </a:p>
          <a:p>
            <a:pPr algn="ctr"/>
            <a:endParaRPr lang="en-US" sz="3200" b="1" u="sng"/>
          </a:p>
          <a:p>
            <a:pPr algn="ctr"/>
            <a:endParaRPr lang="en-US" sz="3200" b="1" u="sng"/>
          </a:p>
          <a:p>
            <a:pPr algn="ctr">
              <a:spcBef>
                <a:spcPct val="50000"/>
              </a:spcBef>
            </a:pPr>
            <a:endParaRPr lang="en-US" sz="3200" b="1" u="sng"/>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endParaRPr lang="en-US" smtClean="0"/>
          </a:p>
        </p:txBody>
      </p:sp>
      <p:sp>
        <p:nvSpPr>
          <p:cNvPr id="57346" name="Content Placeholder 2"/>
          <p:cNvSpPr>
            <a:spLocks noGrp="1"/>
          </p:cNvSpPr>
          <p:nvPr>
            <p:ph idx="1"/>
          </p:nvPr>
        </p:nvSpPr>
        <p:spPr/>
        <p:txBody>
          <a:bodyPr/>
          <a:lstStyle/>
          <a:p>
            <a:endParaRPr lang="en-US" smtClean="0"/>
          </a:p>
        </p:txBody>
      </p:sp>
      <p:pic>
        <p:nvPicPr>
          <p:cNvPr id="4" name="Picture 3" descr="images.jpg"/>
          <p:cNvPicPr>
            <a:picLocks noChangeAspect="1"/>
          </p:cNvPicPr>
          <p:nvPr/>
        </p:nvPicPr>
        <p:blipFill>
          <a:blip r:embed="rId3" cstate="print"/>
          <a:stretch>
            <a:fillRect/>
          </a:stretch>
        </p:blipFill>
        <p:spPr>
          <a:xfrm>
            <a:off x="0" y="0"/>
            <a:ext cx="9144000" cy="6857999"/>
          </a:xfrm>
          <a:prstGeom prst="rect">
            <a:avLst/>
          </a:prstGeom>
          <a:ln>
            <a:noFill/>
          </a:ln>
          <a:effectLst/>
          <a:scene3d>
            <a:camera prst="orthographicFront">
              <a:rot lat="0" lon="0" rev="0"/>
            </a:camera>
            <a:lightRig rig="chilly" dir="t">
              <a:rot lat="0" lon="0" rev="18480000"/>
            </a:lightRig>
          </a:scene3d>
          <a:sp3d prstMaterial="clear">
            <a:bevelT h="63500"/>
          </a:sp3d>
        </p:spPr>
      </p:pic>
      <p:pic>
        <p:nvPicPr>
          <p:cNvPr id="1026" name="Picture 2" descr="http://t1.gstatic.com/images?q=tbn:ANd9GcTzp5vXIwSIxh9wli3-MN3xHd2DqWTbisazeoQkxRDh_Bfes4m4RYcoLQNd:www.old-picture.com/civil-war/pictures/General-William-Sherman.jpg"/>
          <p:cNvPicPr>
            <a:picLocks noChangeAspect="1" noChangeArrowheads="1"/>
          </p:cNvPicPr>
          <p:nvPr/>
        </p:nvPicPr>
        <p:blipFill>
          <a:blip r:embed="rId4" cstate="print"/>
          <a:srcRect/>
          <a:stretch>
            <a:fillRect/>
          </a:stretch>
        </p:blipFill>
        <p:spPr bwMode="auto">
          <a:xfrm>
            <a:off x="0" y="0"/>
            <a:ext cx="2427288" cy="2438400"/>
          </a:xfrm>
          <a:prstGeom prst="rect">
            <a:avLst/>
          </a:prstGeom>
          <a:noFill/>
          <a:ln w="9525">
            <a:noFill/>
            <a:miter lim="800000"/>
            <a:headEnd/>
            <a:tailEnd/>
          </a:ln>
        </p:spPr>
      </p:pic>
      <p:pic>
        <p:nvPicPr>
          <p:cNvPr id="1028" name="Picture 4" descr="http://t0.gstatic.com/images?q=tbn:ANd9GcRbIREMQ97ubt2tYNUvezWktxkExyzLP_wGoaMdB5bQa5KOXVxy:www.forsyth.k12.ga.us/cms/lib3/GA01000373/Centricity/Domain/2402/Poitical_Cartoon_showing_Union_General_Sherman.jpg"/>
          <p:cNvPicPr>
            <a:picLocks noChangeAspect="1" noChangeArrowheads="1"/>
          </p:cNvPicPr>
          <p:nvPr/>
        </p:nvPicPr>
        <p:blipFill>
          <a:blip r:embed="rId5" cstate="print"/>
          <a:srcRect/>
          <a:stretch>
            <a:fillRect/>
          </a:stretch>
        </p:blipFill>
        <p:spPr bwMode="auto">
          <a:xfrm>
            <a:off x="6537325" y="2362200"/>
            <a:ext cx="2606675" cy="2438400"/>
          </a:xfrm>
          <a:prstGeom prst="rect">
            <a:avLst/>
          </a:prstGeom>
          <a:noFill/>
          <a:ln w="9525">
            <a:noFill/>
            <a:miter lim="800000"/>
            <a:headEnd/>
            <a:tailEnd/>
          </a:ln>
        </p:spPr>
      </p:pic>
      <p:pic>
        <p:nvPicPr>
          <p:cNvPr id="1030" name="Picture 6" descr="http://t0.gstatic.com/images?q=tbn:ANd9GcTeRbaE-B_aNii2AQ0TqqroiwNcDKDa1fNyFyzngr7Ie8im0DZ8:www.history.com/images/topic/content/ulysses-s-grant-generals.jpg"/>
          <p:cNvPicPr>
            <a:picLocks noChangeAspect="1" noChangeArrowheads="1"/>
          </p:cNvPicPr>
          <p:nvPr/>
        </p:nvPicPr>
        <p:blipFill>
          <a:blip r:embed="rId6" cstate="print"/>
          <a:srcRect/>
          <a:stretch>
            <a:fillRect/>
          </a:stretch>
        </p:blipFill>
        <p:spPr bwMode="auto">
          <a:xfrm>
            <a:off x="5670550" y="0"/>
            <a:ext cx="3473450" cy="2362200"/>
          </a:xfrm>
          <a:prstGeom prst="rect">
            <a:avLst/>
          </a:prstGeom>
          <a:noFill/>
          <a:ln w="9525">
            <a:noFill/>
            <a:miter lim="800000"/>
            <a:headEnd/>
            <a:tailEnd/>
          </a:ln>
        </p:spPr>
      </p:pic>
      <p:pic>
        <p:nvPicPr>
          <p:cNvPr id="1032" name="Picture 8" descr="http://t1.gstatic.com/images?q=tbn:ANd9GcSiVwTwPnLSl5pIYrriqWazgWpt_yoUcYI49dfQbUqT3Q1kZv9Z:upload.wikimedia.org/wikipedia/commons/thumb/e/e9/Sherman_sea_1868.jpg/360px-Sherman_sea_1868.jpg"/>
          <p:cNvPicPr>
            <a:picLocks noChangeAspect="1" noChangeArrowheads="1"/>
          </p:cNvPicPr>
          <p:nvPr/>
        </p:nvPicPr>
        <p:blipFill>
          <a:blip r:embed="rId7" cstate="print"/>
          <a:srcRect/>
          <a:stretch>
            <a:fillRect/>
          </a:stretch>
        </p:blipFill>
        <p:spPr bwMode="auto">
          <a:xfrm>
            <a:off x="0" y="2438400"/>
            <a:ext cx="3581400" cy="2352675"/>
          </a:xfrm>
          <a:prstGeom prst="rect">
            <a:avLst/>
          </a:prstGeom>
          <a:noFill/>
          <a:ln w="9525">
            <a:noFill/>
            <a:miter lim="800000"/>
            <a:headEnd/>
            <a:tailEnd/>
          </a:ln>
        </p:spPr>
      </p:pic>
      <p:pic>
        <p:nvPicPr>
          <p:cNvPr id="1034" name="Picture 10" descr="http://t1.gstatic.com/images?q=tbn:ANd9GcQrvvGAtlgQAsDXj4598eefmzNfIpmiBz1oxzoSOcfcmYgXqQBQzg:upload.wikimedia.org/wikipedia/commons/thumb/5/5a/Sherman_railroad_destroy_noborder.jpg/275px-Sherman_railroad_destroy_noborder.jpg"/>
          <p:cNvPicPr>
            <a:picLocks noChangeAspect="1" noChangeArrowheads="1"/>
          </p:cNvPicPr>
          <p:nvPr/>
        </p:nvPicPr>
        <p:blipFill>
          <a:blip r:embed="rId8" cstate="print"/>
          <a:srcRect/>
          <a:stretch>
            <a:fillRect/>
          </a:stretch>
        </p:blipFill>
        <p:spPr bwMode="auto">
          <a:xfrm>
            <a:off x="2362200" y="0"/>
            <a:ext cx="3352800" cy="2438400"/>
          </a:xfrm>
          <a:prstGeom prst="rect">
            <a:avLst/>
          </a:prstGeom>
          <a:noFill/>
          <a:ln w="9525">
            <a:noFill/>
            <a:miter lim="800000"/>
            <a:headEnd/>
            <a:tailEnd/>
          </a:ln>
        </p:spPr>
      </p:pic>
      <p:pic>
        <p:nvPicPr>
          <p:cNvPr id="1036" name="Picture 12" descr="http://t3.gstatic.com/images?q=tbn:ANd9GcReO756xTWq-Ny99H5DJjjkbeSz_uBIIDy1o-0cIIJMij5_s1bkcw:www.history.com/images/media/slideshow/civil-war-union-military-leaders/william-sherman-horseback.jpg"/>
          <p:cNvPicPr>
            <a:picLocks noChangeAspect="1" noChangeArrowheads="1"/>
          </p:cNvPicPr>
          <p:nvPr/>
        </p:nvPicPr>
        <p:blipFill>
          <a:blip r:embed="rId9" cstate="print"/>
          <a:srcRect/>
          <a:stretch>
            <a:fillRect/>
          </a:stretch>
        </p:blipFill>
        <p:spPr bwMode="auto">
          <a:xfrm>
            <a:off x="3581400" y="2438400"/>
            <a:ext cx="2971800" cy="2362200"/>
          </a:xfrm>
          <a:prstGeom prst="rect">
            <a:avLst/>
          </a:prstGeom>
          <a:noFill/>
          <a:ln w="9525">
            <a:noFill/>
            <a:miter lim="800000"/>
            <a:headEnd/>
            <a:tailEnd/>
          </a:ln>
        </p:spPr>
      </p:pic>
      <p:pic>
        <p:nvPicPr>
          <p:cNvPr id="3074" name="Picture 2" descr="http://t2.gstatic.com/images?q=tbn:ANd9GcQPy9BLtuZprzc0cX05sd4ZzzopacWd53DnVrlP9EdHBikOzZaAbxQb6qEx:img.yessy.com/545490573-2096b.jpg"/>
          <p:cNvPicPr>
            <a:picLocks noChangeAspect="1" noChangeArrowheads="1"/>
          </p:cNvPicPr>
          <p:nvPr/>
        </p:nvPicPr>
        <p:blipFill>
          <a:blip r:embed="rId10" cstate="print"/>
          <a:srcRect/>
          <a:stretch>
            <a:fillRect/>
          </a:stretch>
        </p:blipFill>
        <p:spPr bwMode="auto">
          <a:xfrm>
            <a:off x="0" y="4800600"/>
            <a:ext cx="2514600" cy="2057400"/>
          </a:xfrm>
          <a:prstGeom prst="rect">
            <a:avLst/>
          </a:prstGeom>
          <a:noFill/>
          <a:ln w="9525">
            <a:noFill/>
            <a:miter lim="800000"/>
            <a:headEnd/>
            <a:tailEnd/>
          </a:ln>
        </p:spPr>
      </p:pic>
      <p:pic>
        <p:nvPicPr>
          <p:cNvPr id="3076" name="Picture 4" descr="http://t2.gstatic.com/images?q=tbn:ANd9GcRAuw2CoFIa69YZAfFLED3M9zgTar0aY0j_WXQrx81SU1z75t6K8g:teachvaluesnow.org/ebay/8x10_Major%2520Gen%2520William%2520T%2520Sherman.jpg"/>
          <p:cNvPicPr>
            <a:picLocks noChangeAspect="1" noChangeArrowheads="1"/>
          </p:cNvPicPr>
          <p:nvPr/>
        </p:nvPicPr>
        <p:blipFill>
          <a:blip r:embed="rId11" cstate="print"/>
          <a:srcRect/>
          <a:stretch>
            <a:fillRect/>
          </a:stretch>
        </p:blipFill>
        <p:spPr bwMode="auto">
          <a:xfrm>
            <a:off x="2514600" y="4800600"/>
            <a:ext cx="4038600" cy="2057400"/>
          </a:xfrm>
          <a:prstGeom prst="rect">
            <a:avLst/>
          </a:prstGeom>
          <a:noFill/>
          <a:ln w="9525">
            <a:noFill/>
            <a:miter lim="800000"/>
            <a:headEnd/>
            <a:tailEnd/>
          </a:ln>
        </p:spPr>
      </p:pic>
      <p:pic>
        <p:nvPicPr>
          <p:cNvPr id="5" name="Picture 2" descr="http://t1.gstatic.com/images?q=tbn:ANd9GcSiVwTwPnLSl5pIYrriqWazgWpt_yoUcYI49dfQbUqT3Q1kZv9Z:upload.wikimedia.org/wikipedia/commons/thumb/e/e9/Sherman_sea_1868.jpg/360px-Sherman_sea_1868.jpg"/>
          <p:cNvPicPr>
            <a:picLocks noChangeAspect="1" noChangeArrowheads="1"/>
          </p:cNvPicPr>
          <p:nvPr/>
        </p:nvPicPr>
        <p:blipFill>
          <a:blip r:embed="rId7" cstate="print"/>
          <a:srcRect/>
          <a:stretch>
            <a:fillRect/>
          </a:stretch>
        </p:blipFill>
        <p:spPr bwMode="auto">
          <a:xfrm>
            <a:off x="6505575" y="4800600"/>
            <a:ext cx="2638425" cy="2057400"/>
          </a:xfrm>
          <a:prstGeom prst="rect">
            <a:avLst/>
          </a:prstGeom>
          <a:noFill/>
          <a:ln w="9525">
            <a:noFill/>
            <a:miter lim="800000"/>
            <a:headEnd/>
            <a:tailEnd/>
          </a:ln>
        </p:spPr>
      </p:pic>
      <p:sp>
        <p:nvSpPr>
          <p:cNvPr id="57357" name="TextBox 13"/>
          <p:cNvSpPr txBox="1">
            <a:spLocks noChangeArrowheads="1"/>
          </p:cNvSpPr>
          <p:nvPr/>
        </p:nvSpPr>
        <p:spPr bwMode="auto">
          <a:xfrm>
            <a:off x="2362200" y="0"/>
            <a:ext cx="3733800" cy="1200150"/>
          </a:xfrm>
          <a:prstGeom prst="rect">
            <a:avLst/>
          </a:prstGeom>
          <a:noFill/>
          <a:ln w="9525">
            <a:noFill/>
            <a:miter lim="800000"/>
            <a:headEnd/>
            <a:tailEnd/>
          </a:ln>
        </p:spPr>
        <p:txBody>
          <a:bodyPr>
            <a:spAutoFit/>
          </a:bodyPr>
          <a:lstStyle/>
          <a:p>
            <a:pPr algn="ctr"/>
            <a:r>
              <a:rPr lang="en-US" sz="3600" b="1" u="sng">
                <a:solidFill>
                  <a:srgbClr val="FFFF00"/>
                </a:solidFill>
                <a:latin typeface="Calibri" pitchFamily="34" charset="0"/>
              </a:rPr>
              <a:t>Sherman Captures Georgia</a:t>
            </a:r>
          </a:p>
        </p:txBody>
      </p:sp>
    </p:spTree>
    <p:custDataLst>
      <p:tags r:id="rId1"/>
    </p:custDataLst>
  </p:cSld>
  <p:clrMapOvr>
    <a:masterClrMapping/>
  </p:clrMapOvr>
  <p:transition advTm="1184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1034"/>
                                        </p:tgtEl>
                                        <p:attrNameLst>
                                          <p:attrName>style.visibility</p:attrName>
                                        </p:attrNameLst>
                                      </p:cBhvr>
                                      <p:to>
                                        <p:strVal val="visible"/>
                                      </p:to>
                                    </p:set>
                                    <p:anim calcmode="lin" valueType="num">
                                      <p:cBhvr>
                                        <p:cTn id="7" dur="500" fill="hold"/>
                                        <p:tgtEl>
                                          <p:spTgt spid="103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03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03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034"/>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p:cTn id="15" dur="500" fill="hold"/>
                                        <p:tgtEl>
                                          <p:spTgt spid="1026"/>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1026"/>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1026"/>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nodeType="clickEffect">
                                  <p:stCondLst>
                                    <p:cond delay="0"/>
                                  </p:stCondLst>
                                  <p:childTnLst>
                                    <p:set>
                                      <p:cBhvr>
                                        <p:cTn id="22" dur="1" fill="hold">
                                          <p:stCondLst>
                                            <p:cond delay="0"/>
                                          </p:stCondLst>
                                        </p:cTn>
                                        <p:tgtEl>
                                          <p:spTgt spid="1030"/>
                                        </p:tgtEl>
                                        <p:attrNameLst>
                                          <p:attrName>style.visibility</p:attrName>
                                        </p:attrNameLst>
                                      </p:cBhvr>
                                      <p:to>
                                        <p:strVal val="visible"/>
                                      </p:to>
                                    </p:set>
                                    <p:anim calcmode="lin" valueType="num">
                                      <p:cBhvr>
                                        <p:cTn id="23" dur="500" fill="hold"/>
                                        <p:tgtEl>
                                          <p:spTgt spid="1030"/>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1030"/>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1030"/>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103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nodeType="clickEffect">
                                  <p:stCondLst>
                                    <p:cond delay="0"/>
                                  </p:stCondLst>
                                  <p:childTnLst>
                                    <p:set>
                                      <p:cBhvr>
                                        <p:cTn id="30" dur="1" fill="hold">
                                          <p:stCondLst>
                                            <p:cond delay="0"/>
                                          </p:stCondLst>
                                        </p:cTn>
                                        <p:tgtEl>
                                          <p:spTgt spid="1032"/>
                                        </p:tgtEl>
                                        <p:attrNameLst>
                                          <p:attrName>style.visibility</p:attrName>
                                        </p:attrNameLst>
                                      </p:cBhvr>
                                      <p:to>
                                        <p:strVal val="visible"/>
                                      </p:to>
                                    </p:set>
                                    <p:anim calcmode="lin" valueType="num">
                                      <p:cBhvr>
                                        <p:cTn id="31" dur="500" fill="hold"/>
                                        <p:tgtEl>
                                          <p:spTgt spid="1032"/>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1032"/>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1032"/>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1032"/>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9" presetClass="entr" presetSubtype="0" accel="100000" fill="hold" nodeType="clickEffect">
                                  <p:stCondLst>
                                    <p:cond delay="0"/>
                                  </p:stCondLst>
                                  <p:childTnLst>
                                    <p:set>
                                      <p:cBhvr>
                                        <p:cTn id="38" dur="1" fill="hold">
                                          <p:stCondLst>
                                            <p:cond delay="0"/>
                                          </p:stCondLst>
                                        </p:cTn>
                                        <p:tgtEl>
                                          <p:spTgt spid="1036"/>
                                        </p:tgtEl>
                                        <p:attrNameLst>
                                          <p:attrName>style.visibility</p:attrName>
                                        </p:attrNameLst>
                                      </p:cBhvr>
                                      <p:to>
                                        <p:strVal val="visible"/>
                                      </p:to>
                                    </p:set>
                                    <p:anim calcmode="lin" valueType="num">
                                      <p:cBhvr>
                                        <p:cTn id="39" dur="500" fill="hold"/>
                                        <p:tgtEl>
                                          <p:spTgt spid="1036"/>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1036"/>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1036"/>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1036"/>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9" presetClass="entr" presetSubtype="0" accel="100000" fill="hold" nodeType="clickEffect">
                                  <p:stCondLst>
                                    <p:cond delay="0"/>
                                  </p:stCondLst>
                                  <p:childTnLst>
                                    <p:set>
                                      <p:cBhvr>
                                        <p:cTn id="46" dur="1" fill="hold">
                                          <p:stCondLst>
                                            <p:cond delay="0"/>
                                          </p:stCondLst>
                                        </p:cTn>
                                        <p:tgtEl>
                                          <p:spTgt spid="1028"/>
                                        </p:tgtEl>
                                        <p:attrNameLst>
                                          <p:attrName>style.visibility</p:attrName>
                                        </p:attrNameLst>
                                      </p:cBhvr>
                                      <p:to>
                                        <p:strVal val="visible"/>
                                      </p:to>
                                    </p:set>
                                    <p:anim calcmode="lin" valueType="num">
                                      <p:cBhvr>
                                        <p:cTn id="47" dur="500" fill="hold"/>
                                        <p:tgtEl>
                                          <p:spTgt spid="1028"/>
                                        </p:tgtEl>
                                        <p:attrNameLst>
                                          <p:attrName>ppt_h</p:attrName>
                                        </p:attrNameLst>
                                      </p:cBhvr>
                                      <p:tavLst>
                                        <p:tav tm="0">
                                          <p:val>
                                            <p:strVal val="#ppt_h/20"/>
                                          </p:val>
                                        </p:tav>
                                        <p:tav tm="50000">
                                          <p:val>
                                            <p:strVal val="#ppt_h/20"/>
                                          </p:val>
                                        </p:tav>
                                        <p:tav tm="100000">
                                          <p:val>
                                            <p:strVal val="#ppt_h"/>
                                          </p:val>
                                        </p:tav>
                                      </p:tavLst>
                                    </p:anim>
                                    <p:anim calcmode="lin" valueType="num">
                                      <p:cBhvr>
                                        <p:cTn id="48" dur="500" fill="hold"/>
                                        <p:tgtEl>
                                          <p:spTgt spid="1028"/>
                                        </p:tgtEl>
                                        <p:attrNameLst>
                                          <p:attrName>ppt_w</p:attrName>
                                        </p:attrNameLst>
                                      </p:cBhvr>
                                      <p:tavLst>
                                        <p:tav tm="0">
                                          <p:val>
                                            <p:strVal val="#ppt_w+.3"/>
                                          </p:val>
                                        </p:tav>
                                        <p:tav tm="50000">
                                          <p:val>
                                            <p:strVal val="#ppt_w+.3"/>
                                          </p:val>
                                        </p:tav>
                                        <p:tav tm="100000">
                                          <p:val>
                                            <p:strVal val="#ppt_w"/>
                                          </p:val>
                                        </p:tav>
                                      </p:tavLst>
                                    </p:anim>
                                    <p:anim calcmode="lin" valueType="num">
                                      <p:cBhvr>
                                        <p:cTn id="49" dur="500" fill="hold"/>
                                        <p:tgtEl>
                                          <p:spTgt spid="1028"/>
                                        </p:tgtEl>
                                        <p:attrNameLst>
                                          <p:attrName>ppt_x</p:attrName>
                                        </p:attrNameLst>
                                      </p:cBhvr>
                                      <p:tavLst>
                                        <p:tav tm="0">
                                          <p:val>
                                            <p:strVal val="#ppt_x-.3"/>
                                          </p:val>
                                        </p:tav>
                                        <p:tav tm="50000">
                                          <p:val>
                                            <p:strVal val="#ppt_x"/>
                                          </p:val>
                                        </p:tav>
                                        <p:tav tm="100000">
                                          <p:val>
                                            <p:strVal val="#ppt_x"/>
                                          </p:val>
                                        </p:tav>
                                      </p:tavLst>
                                    </p:anim>
                                    <p:anim calcmode="lin" valueType="num">
                                      <p:cBhvr>
                                        <p:cTn id="50" dur="500" fill="hold"/>
                                        <p:tgtEl>
                                          <p:spTgt spid="1028"/>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074"/>
                                        </p:tgtEl>
                                        <p:attrNameLst>
                                          <p:attrName>style.visibility</p:attrName>
                                        </p:attrNameLst>
                                      </p:cBhvr>
                                      <p:to>
                                        <p:strVal val="visible"/>
                                      </p:to>
                                    </p:set>
                                    <p:anim calcmode="lin" valueType="num">
                                      <p:cBhvr additive="base">
                                        <p:cTn id="55" dur="500" fill="hold"/>
                                        <p:tgtEl>
                                          <p:spTgt spid="3074"/>
                                        </p:tgtEl>
                                        <p:attrNameLst>
                                          <p:attrName>ppt_x</p:attrName>
                                        </p:attrNameLst>
                                      </p:cBhvr>
                                      <p:tavLst>
                                        <p:tav tm="0">
                                          <p:val>
                                            <p:strVal val="#ppt_x"/>
                                          </p:val>
                                        </p:tav>
                                        <p:tav tm="100000">
                                          <p:val>
                                            <p:strVal val="#ppt_x"/>
                                          </p:val>
                                        </p:tav>
                                      </p:tavLst>
                                    </p:anim>
                                    <p:anim calcmode="lin" valueType="num">
                                      <p:cBhvr additive="base">
                                        <p:cTn id="56"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076"/>
                                        </p:tgtEl>
                                        <p:attrNameLst>
                                          <p:attrName>style.visibility</p:attrName>
                                        </p:attrNameLst>
                                      </p:cBhvr>
                                      <p:to>
                                        <p:strVal val="visible"/>
                                      </p:to>
                                    </p:set>
                                    <p:anim calcmode="lin" valueType="num">
                                      <p:cBhvr additive="base">
                                        <p:cTn id="61" dur="500" fill="hold"/>
                                        <p:tgtEl>
                                          <p:spTgt spid="3076"/>
                                        </p:tgtEl>
                                        <p:attrNameLst>
                                          <p:attrName>ppt_x</p:attrName>
                                        </p:attrNameLst>
                                      </p:cBhvr>
                                      <p:tavLst>
                                        <p:tav tm="0">
                                          <p:val>
                                            <p:strVal val="#ppt_x"/>
                                          </p:val>
                                        </p:tav>
                                        <p:tav tm="100000">
                                          <p:val>
                                            <p:strVal val="#ppt_x"/>
                                          </p:val>
                                        </p:tav>
                                      </p:tavLst>
                                    </p:anim>
                                    <p:anim calcmode="lin" valueType="num">
                                      <p:cBhvr additive="base">
                                        <p:cTn id="62"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additive="base">
                                        <p:cTn id="67" dur="500" fill="hold"/>
                                        <p:tgtEl>
                                          <p:spTgt spid="5"/>
                                        </p:tgtEl>
                                        <p:attrNameLst>
                                          <p:attrName>ppt_x</p:attrName>
                                        </p:attrNameLst>
                                      </p:cBhvr>
                                      <p:tavLst>
                                        <p:tav tm="0">
                                          <p:val>
                                            <p:strVal val="#ppt_x"/>
                                          </p:val>
                                        </p:tav>
                                        <p:tav tm="100000">
                                          <p:val>
                                            <p:strVal val="#ppt_x"/>
                                          </p:val>
                                        </p:tav>
                                      </p:tavLst>
                                    </p:anim>
                                    <p:anim calcmode="lin" valueType="num">
                                      <p:cBhvr additive="base">
                                        <p:cTn id="6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Text Box 4"/>
          <p:cNvSpPr txBox="1">
            <a:spLocks noChangeArrowheads="1"/>
          </p:cNvSpPr>
          <p:nvPr/>
        </p:nvSpPr>
        <p:spPr bwMode="auto">
          <a:xfrm>
            <a:off x="0" y="152400"/>
            <a:ext cx="9144000" cy="8710077"/>
          </a:xfrm>
          <a:prstGeom prst="rect">
            <a:avLst/>
          </a:prstGeom>
          <a:noFill/>
          <a:ln w="9525">
            <a:noFill/>
            <a:miter lim="800000"/>
            <a:headEnd/>
            <a:tailEnd/>
          </a:ln>
          <a:effectLst/>
        </p:spPr>
        <p:txBody>
          <a:bodyPr>
            <a:spAutoFit/>
          </a:bodyPr>
          <a:lstStyle/>
          <a:p>
            <a:pPr algn="ctr"/>
            <a:r>
              <a:rPr lang="en-US" sz="3200" b="1" u="sng" dirty="0"/>
              <a:t>Sherman Captures Georgia</a:t>
            </a:r>
          </a:p>
          <a:p>
            <a:pPr algn="ctr"/>
            <a:endParaRPr lang="en-US" sz="3200" b="1" u="sng" dirty="0"/>
          </a:p>
          <a:p>
            <a:r>
              <a:rPr lang="en-US" sz="3200" b="1" dirty="0"/>
              <a:t>Why was </a:t>
            </a:r>
            <a:r>
              <a:rPr lang="en-US" sz="3200" b="1" u="sng" dirty="0"/>
              <a:t>Sherman Capturing Georgia</a:t>
            </a:r>
          </a:p>
          <a:p>
            <a:r>
              <a:rPr lang="en-US" sz="3200" dirty="0"/>
              <a:t>important </a:t>
            </a:r>
            <a:r>
              <a:rPr lang="en-US" sz="3200" b="1" dirty="0"/>
              <a:t>during the Civil War?</a:t>
            </a:r>
          </a:p>
          <a:p>
            <a:endParaRPr lang="en-US" sz="3200" b="1" dirty="0"/>
          </a:p>
          <a:p>
            <a:r>
              <a:rPr lang="en-US" sz="3200" b="1" dirty="0">
                <a:solidFill>
                  <a:srgbClr val="FF0000"/>
                </a:solidFill>
              </a:rPr>
              <a:t>From November 15 – December </a:t>
            </a:r>
            <a:r>
              <a:rPr lang="en-US" sz="3200" b="1" dirty="0" smtClean="0">
                <a:solidFill>
                  <a:srgbClr val="FF0000"/>
                </a:solidFill>
              </a:rPr>
              <a:t>21, 1864 </a:t>
            </a:r>
            <a:r>
              <a:rPr lang="en-US" sz="3200" b="1" dirty="0">
                <a:solidFill>
                  <a:srgbClr val="FF0000"/>
                </a:solidFill>
              </a:rPr>
              <a:t>General William T. Sherman of the Union Army invaded and captured Georgia. He destroyed, burned and crushed military targets, industry, and property all throughout Georgia without mercy. </a:t>
            </a:r>
            <a:r>
              <a:rPr lang="en-US" sz="3200" b="1" dirty="0" smtClean="0">
                <a:solidFill>
                  <a:srgbClr val="FF0000"/>
                </a:solidFill>
              </a:rPr>
              <a:t>(Clark Gable- Gone With </a:t>
            </a:r>
            <a:r>
              <a:rPr lang="en-US" sz="3200" b="1" smtClean="0">
                <a:solidFill>
                  <a:srgbClr val="FF0000"/>
                </a:solidFill>
              </a:rPr>
              <a:t>The Wind) Result </a:t>
            </a:r>
            <a:r>
              <a:rPr lang="en-US" sz="3200" b="1" dirty="0">
                <a:solidFill>
                  <a:srgbClr val="FF0000"/>
                </a:solidFill>
              </a:rPr>
              <a:t>– Union victory demoralized the South’s will to fight. </a:t>
            </a:r>
          </a:p>
          <a:p>
            <a:endParaRPr lang="en-US" sz="3200" b="1" u="sng" dirty="0"/>
          </a:p>
          <a:p>
            <a:pPr algn="ctr"/>
            <a:endParaRPr lang="en-US" sz="3200" u="sng" dirty="0"/>
          </a:p>
          <a:p>
            <a:endParaRPr lang="en-US" sz="3200" b="1" u="sng" dirty="0"/>
          </a:p>
          <a:p>
            <a:pPr>
              <a:spcBef>
                <a:spcPct val="50000"/>
              </a:spcBef>
            </a:pPr>
            <a:endParaRPr lang="en-US" sz="32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2" descr="http://t0.gstatic.com/images?q=tbn:ANd9GcSKWE4yw7RSLQQoWUe2tww_Ohe4_SgLW4GCweeXMr1zl_9f7NH4MQ:upload.wikimedia.org/wikipedia/commons/d/db/Joshua_Chamberlain_-_Brady-Handy.jpg"/>
          <p:cNvPicPr>
            <a:picLocks noChangeAspect="1" noChangeArrowheads="1"/>
          </p:cNvPicPr>
          <p:nvPr/>
        </p:nvPicPr>
        <p:blipFill>
          <a:blip r:embed="rId2" cstate="print"/>
          <a:srcRect/>
          <a:stretch>
            <a:fillRect/>
          </a:stretch>
        </p:blipFill>
        <p:spPr bwMode="auto">
          <a:xfrm>
            <a:off x="0" y="3352800"/>
            <a:ext cx="2819400" cy="1676400"/>
          </a:xfrm>
          <a:prstGeom prst="rect">
            <a:avLst/>
          </a:prstGeom>
          <a:noFill/>
          <a:ln w="9525">
            <a:noFill/>
            <a:miter lim="800000"/>
            <a:headEnd/>
            <a:tailEnd/>
          </a:ln>
        </p:spPr>
      </p:pic>
      <p:pic>
        <p:nvPicPr>
          <p:cNvPr id="58370" name="Picture 4" descr="http://t1.gstatic.com/images?q=tbn:ANd9GcQy0uFvWAsd_5mNVaRf48s1576FLxN-m6srWkwDOei2_Lm-FhuRGg:willcountyhistoricalsociety.org/uploads/civil-war-uniforms.jpg"/>
          <p:cNvPicPr>
            <a:picLocks noChangeAspect="1" noChangeArrowheads="1"/>
          </p:cNvPicPr>
          <p:nvPr/>
        </p:nvPicPr>
        <p:blipFill>
          <a:blip r:embed="rId3" cstate="print"/>
          <a:srcRect/>
          <a:stretch>
            <a:fillRect/>
          </a:stretch>
        </p:blipFill>
        <p:spPr bwMode="auto">
          <a:xfrm>
            <a:off x="6019800" y="3276600"/>
            <a:ext cx="3124200" cy="1752600"/>
          </a:xfrm>
          <a:prstGeom prst="rect">
            <a:avLst/>
          </a:prstGeom>
          <a:noFill/>
          <a:ln w="9525">
            <a:noFill/>
            <a:miter lim="800000"/>
            <a:headEnd/>
            <a:tailEnd/>
          </a:ln>
        </p:spPr>
      </p:pic>
      <p:pic>
        <p:nvPicPr>
          <p:cNvPr id="58371" name="Picture 6" descr="http://t1.gstatic.com/images?q=tbn:ANd9GcRq-eE88tBQUKZ_hRP88bUL7INQC175LqKpN7MYrgXQgnpbo-6Dgg:upload.wikimedia.org/wikipedia/commons/thumb/1/10/USA_Map_1864_including_Civil_War_Divisions.png/300px-USA_Map_1864_including_Civil_War_Divisions.png"/>
          <p:cNvPicPr>
            <a:picLocks noChangeAspect="1" noChangeArrowheads="1"/>
          </p:cNvPicPr>
          <p:nvPr/>
        </p:nvPicPr>
        <p:blipFill>
          <a:blip r:embed="rId4" cstate="print"/>
          <a:srcRect/>
          <a:stretch>
            <a:fillRect/>
          </a:stretch>
        </p:blipFill>
        <p:spPr bwMode="auto">
          <a:xfrm>
            <a:off x="0" y="1600200"/>
            <a:ext cx="2819400" cy="1676400"/>
          </a:xfrm>
          <a:prstGeom prst="rect">
            <a:avLst/>
          </a:prstGeom>
          <a:noFill/>
          <a:ln w="9525">
            <a:noFill/>
            <a:miter lim="800000"/>
            <a:headEnd/>
            <a:tailEnd/>
          </a:ln>
        </p:spPr>
      </p:pic>
      <p:pic>
        <p:nvPicPr>
          <p:cNvPr id="58372" name="Picture 8" descr="http://t3.gstatic.com/images?q=tbn:ANd9GcSvYOaHmy7NMNxzGVRm4GqUA-cjb93QiWSALqEdIHM0dku6ieIr:upload.wikimedia.org/wikipedia/commons/4/4c/American_Civil_War_era_12_lb_howitzer_cannon_used_in_the_battle_of_Corydon_reenactment_.jpg"/>
          <p:cNvPicPr>
            <a:picLocks noChangeAspect="1" noChangeArrowheads="1"/>
          </p:cNvPicPr>
          <p:nvPr/>
        </p:nvPicPr>
        <p:blipFill>
          <a:blip r:embed="rId5" cstate="print"/>
          <a:srcRect/>
          <a:stretch>
            <a:fillRect/>
          </a:stretch>
        </p:blipFill>
        <p:spPr bwMode="auto">
          <a:xfrm>
            <a:off x="0" y="0"/>
            <a:ext cx="2819400" cy="1600200"/>
          </a:xfrm>
          <a:prstGeom prst="rect">
            <a:avLst/>
          </a:prstGeom>
          <a:noFill/>
          <a:ln w="9525">
            <a:noFill/>
            <a:miter lim="800000"/>
            <a:headEnd/>
            <a:tailEnd/>
          </a:ln>
        </p:spPr>
      </p:pic>
      <p:pic>
        <p:nvPicPr>
          <p:cNvPr id="58373" name="Picture 10" descr="http://t0.gstatic.com/images?q=tbn:ANd9GcTEZVbvVcgY03jq7BIrjsbx0qM7TY5TCiSCBT1LMw4nqtH1pDJUDA:freepages.genealogy.rootsweb.ancestry.com/~tdowling/images/CivilWar.jpg"/>
          <p:cNvPicPr>
            <a:picLocks noChangeAspect="1" noChangeArrowheads="1"/>
          </p:cNvPicPr>
          <p:nvPr/>
        </p:nvPicPr>
        <p:blipFill>
          <a:blip r:embed="rId6" cstate="print"/>
          <a:srcRect/>
          <a:stretch>
            <a:fillRect/>
          </a:stretch>
        </p:blipFill>
        <p:spPr bwMode="auto">
          <a:xfrm>
            <a:off x="2819400" y="1600200"/>
            <a:ext cx="3200400" cy="1676400"/>
          </a:xfrm>
          <a:prstGeom prst="rect">
            <a:avLst/>
          </a:prstGeom>
          <a:noFill/>
          <a:ln w="9525">
            <a:noFill/>
            <a:miter lim="800000"/>
            <a:headEnd/>
            <a:tailEnd/>
          </a:ln>
        </p:spPr>
      </p:pic>
      <p:pic>
        <p:nvPicPr>
          <p:cNvPr id="58374" name="Picture 12" descr="http://t1.gstatic.com/images?q=tbn:ANd9GcSdQujcrOgnrlWNGI0FzVK4NdIJMXNxgPB1i79I0GaB7-vAONWz:www.fungetaways1.com/wp-content/uploads/2013/01/gettysburg1.jpg"/>
          <p:cNvPicPr>
            <a:picLocks noChangeAspect="1" noChangeArrowheads="1"/>
          </p:cNvPicPr>
          <p:nvPr/>
        </p:nvPicPr>
        <p:blipFill>
          <a:blip r:embed="rId7" cstate="print"/>
          <a:srcRect/>
          <a:stretch>
            <a:fillRect/>
          </a:stretch>
        </p:blipFill>
        <p:spPr bwMode="auto">
          <a:xfrm>
            <a:off x="2819400" y="3276600"/>
            <a:ext cx="3276600" cy="1752600"/>
          </a:xfrm>
          <a:prstGeom prst="rect">
            <a:avLst/>
          </a:prstGeom>
          <a:noFill/>
          <a:ln w="9525">
            <a:noFill/>
            <a:miter lim="800000"/>
            <a:headEnd/>
            <a:tailEnd/>
          </a:ln>
        </p:spPr>
      </p:pic>
      <p:pic>
        <p:nvPicPr>
          <p:cNvPr id="58375" name="Picture 14" descr="http://t0.gstatic.com/images?q=tbn:ANd9GcQRqlXescBRJCy7Qp6vzCiaPDKtoEkXXnp7Bl8yFvhmzr0CG-he:4.bp.blogspot.com/-pynF9HVZebk/TkZ9gyI1EDI/AAAAAAAAA6U/mSTeLgvconY/s1600/Independence%2BDay%2BWallpapers%2BAmerica%2BUSA%2B_2.jpg"/>
          <p:cNvPicPr>
            <a:picLocks noChangeAspect="1" noChangeArrowheads="1"/>
          </p:cNvPicPr>
          <p:nvPr/>
        </p:nvPicPr>
        <p:blipFill>
          <a:blip r:embed="rId8" cstate="print"/>
          <a:srcRect/>
          <a:stretch>
            <a:fillRect/>
          </a:stretch>
        </p:blipFill>
        <p:spPr bwMode="auto">
          <a:xfrm>
            <a:off x="6019800" y="1600200"/>
            <a:ext cx="3124200" cy="1676400"/>
          </a:xfrm>
          <a:prstGeom prst="rect">
            <a:avLst/>
          </a:prstGeom>
          <a:noFill/>
          <a:ln w="9525">
            <a:noFill/>
            <a:miter lim="800000"/>
            <a:headEnd/>
            <a:tailEnd/>
          </a:ln>
        </p:spPr>
      </p:pic>
      <p:pic>
        <p:nvPicPr>
          <p:cNvPr id="58376" name="Picture 16" descr="http://t2.gstatic.com/images?q=tbn:ANd9GcTcHsgSNhV7AGgO7oPNvBNyqvSrfvq1-HuD5uM-Ez92O24AFqU8:4.bp.blogspot.com/_gHp1HTY4xKY/SePAap9IiGI/AAAAAAAAEdg/vjFr7Oj-OvE/s400/gettysberg.jpg"/>
          <p:cNvPicPr>
            <a:picLocks noChangeAspect="1" noChangeArrowheads="1"/>
          </p:cNvPicPr>
          <p:nvPr/>
        </p:nvPicPr>
        <p:blipFill>
          <a:blip r:embed="rId9" cstate="print"/>
          <a:srcRect/>
          <a:stretch>
            <a:fillRect/>
          </a:stretch>
        </p:blipFill>
        <p:spPr bwMode="auto">
          <a:xfrm>
            <a:off x="6019800" y="0"/>
            <a:ext cx="3179763" cy="1600200"/>
          </a:xfrm>
          <a:prstGeom prst="rect">
            <a:avLst/>
          </a:prstGeom>
          <a:noFill/>
          <a:ln w="9525">
            <a:noFill/>
            <a:miter lim="800000"/>
            <a:headEnd/>
            <a:tailEnd/>
          </a:ln>
        </p:spPr>
      </p:pic>
      <p:pic>
        <p:nvPicPr>
          <p:cNvPr id="58377" name="Picture 2" descr="http://t3.gstatic.com/images?q=tbn:ANd9GcS1NOB0Q5c9zfquJq02KkxfkwUDz2R4q5gVmcvn-Ju9JIAxQ-tnXw:yiss-history.wikispaces.com/file/view/civil_war.jpg/181447019/civil_war.jpg"/>
          <p:cNvPicPr>
            <a:picLocks noChangeAspect="1" noChangeArrowheads="1"/>
          </p:cNvPicPr>
          <p:nvPr/>
        </p:nvPicPr>
        <p:blipFill>
          <a:blip r:embed="rId10" cstate="print"/>
          <a:srcRect/>
          <a:stretch>
            <a:fillRect/>
          </a:stretch>
        </p:blipFill>
        <p:spPr bwMode="auto">
          <a:xfrm>
            <a:off x="2819400" y="0"/>
            <a:ext cx="3200400" cy="1600200"/>
          </a:xfrm>
          <a:prstGeom prst="rect">
            <a:avLst/>
          </a:prstGeom>
          <a:noFill/>
          <a:ln w="9525">
            <a:noFill/>
            <a:miter lim="800000"/>
            <a:headEnd/>
            <a:tailEnd/>
          </a:ln>
        </p:spPr>
      </p:pic>
      <p:pic>
        <p:nvPicPr>
          <p:cNvPr id="58378" name="Picture 4" descr="http://t3.gstatic.com/images?q=tbn:ANd9GcQbzbN-doUh_WrcXc0bYQDJykC0awB1fQ05rVL-KzOcv_X50ATW:www.michaelsimens.com/images/DSCN1989.jpg"/>
          <p:cNvPicPr>
            <a:picLocks noChangeAspect="1" noChangeArrowheads="1"/>
          </p:cNvPicPr>
          <p:nvPr/>
        </p:nvPicPr>
        <p:blipFill>
          <a:blip r:embed="rId11" cstate="print"/>
          <a:srcRect/>
          <a:stretch>
            <a:fillRect/>
          </a:stretch>
        </p:blipFill>
        <p:spPr bwMode="auto">
          <a:xfrm>
            <a:off x="6096000" y="5029200"/>
            <a:ext cx="3048000" cy="1828800"/>
          </a:xfrm>
          <a:prstGeom prst="rect">
            <a:avLst/>
          </a:prstGeom>
          <a:noFill/>
          <a:ln w="9525">
            <a:noFill/>
            <a:miter lim="800000"/>
            <a:headEnd/>
            <a:tailEnd/>
          </a:ln>
        </p:spPr>
      </p:pic>
      <p:pic>
        <p:nvPicPr>
          <p:cNvPr id="58379" name="Picture 6" descr="http://t2.gstatic.com/images?q=tbn:ANd9GcS1ym3ySzUf6HWAri5QiOlRrKaAhNST-dWtG9Yf4ZNnKUxW13qV_aMfvcx5:www.kidport.com/reflib/usahistory/civilwar/Images/UnionUniform.jpg"/>
          <p:cNvPicPr>
            <a:picLocks noChangeAspect="1" noChangeArrowheads="1"/>
          </p:cNvPicPr>
          <p:nvPr/>
        </p:nvPicPr>
        <p:blipFill>
          <a:blip r:embed="rId12" cstate="print"/>
          <a:srcRect/>
          <a:stretch>
            <a:fillRect/>
          </a:stretch>
        </p:blipFill>
        <p:spPr bwMode="auto">
          <a:xfrm>
            <a:off x="2819400" y="5029200"/>
            <a:ext cx="3276600" cy="1828800"/>
          </a:xfrm>
          <a:prstGeom prst="rect">
            <a:avLst/>
          </a:prstGeom>
          <a:noFill/>
          <a:ln w="9525">
            <a:noFill/>
            <a:miter lim="800000"/>
            <a:headEnd/>
            <a:tailEnd/>
          </a:ln>
        </p:spPr>
      </p:pic>
      <p:pic>
        <p:nvPicPr>
          <p:cNvPr id="58380" name="Picture 8" descr="http://t1.gstatic.com/images?q=tbn:ANd9GcTQWSiFiKNDdcRCbvNcdXBsTxMKrz9rKXEnAkpSD1X31L4w8nCn4Q:friendsville1.homestead.com/civil-war-flags-300x173.gif"/>
          <p:cNvPicPr>
            <a:picLocks noChangeAspect="1" noChangeArrowheads="1"/>
          </p:cNvPicPr>
          <p:nvPr/>
        </p:nvPicPr>
        <p:blipFill>
          <a:blip r:embed="rId13" cstate="print"/>
          <a:srcRect/>
          <a:stretch>
            <a:fillRect/>
          </a:stretch>
        </p:blipFill>
        <p:spPr bwMode="auto">
          <a:xfrm>
            <a:off x="0" y="5029200"/>
            <a:ext cx="2819400" cy="1828800"/>
          </a:xfrm>
          <a:prstGeom prst="rect">
            <a:avLst/>
          </a:prstGeom>
          <a:noFill/>
          <a:ln w="9525">
            <a:noFill/>
            <a:miter lim="800000"/>
            <a:headEnd/>
            <a:tailEnd/>
          </a:ln>
        </p:spPr>
      </p:pic>
      <p:sp>
        <p:nvSpPr>
          <p:cNvPr id="15" name="Rectangle 14"/>
          <p:cNvSpPr/>
          <p:nvPr/>
        </p:nvSpPr>
        <p:spPr>
          <a:xfrm>
            <a:off x="-6350" y="19050"/>
            <a:ext cx="9144000" cy="923330"/>
          </a:xfrm>
          <a:prstGeom prst="rect">
            <a:avLst/>
          </a:prstGeom>
          <a:noFill/>
        </p:spPr>
        <p:txBody>
          <a:bodyPr>
            <a:spAutoFit/>
          </a:bodyPr>
          <a:lstStyle/>
          <a:p>
            <a:pPr algn="ctr" fontAlgn="auto">
              <a:spcBef>
                <a:spcPts val="0"/>
              </a:spcBef>
              <a:spcAft>
                <a:spcPts val="0"/>
              </a:spcAft>
              <a:defRPr/>
            </a:pPr>
            <a:r>
              <a:rPr lang="en-US" sz="5400" b="1" dirty="0">
                <a:ln w="1905"/>
                <a:solidFill>
                  <a:schemeClr val="bg1"/>
                </a:solidFill>
                <a:effectLst>
                  <a:innerShdw blurRad="69850" dist="43180" dir="5400000">
                    <a:srgbClr val="000000">
                      <a:alpha val="65000"/>
                    </a:srgbClr>
                  </a:innerShdw>
                </a:effectLst>
                <a:latin typeface="+mn-lt"/>
              </a:rPr>
              <a:t>Joshua Chamberlain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57200" y="0"/>
            <a:ext cx="8229600" cy="1143000"/>
          </a:xfrm>
        </p:spPr>
        <p:txBody>
          <a:bodyPr/>
          <a:lstStyle/>
          <a:p>
            <a:r>
              <a:rPr lang="en-US" smtClean="0"/>
              <a:t>Frederick Douglass</a:t>
            </a:r>
          </a:p>
        </p:txBody>
      </p:sp>
      <p:pic>
        <p:nvPicPr>
          <p:cNvPr id="19458" name="Content Placeholder 3" descr="images.jpg"/>
          <p:cNvPicPr>
            <a:picLocks noGrp="1" noChangeAspect="1"/>
          </p:cNvPicPr>
          <p:nvPr>
            <p:ph idx="1"/>
          </p:nvPr>
        </p:nvPicPr>
        <p:blipFill>
          <a:blip r:embed="rId2" cstate="print"/>
          <a:srcRect/>
          <a:stretch>
            <a:fillRect/>
          </a:stretch>
        </p:blipFill>
        <p:spPr>
          <a:xfrm>
            <a:off x="0" y="1143000"/>
            <a:ext cx="2286000" cy="2619375"/>
          </a:xfrm>
        </p:spPr>
      </p:pic>
      <p:pic>
        <p:nvPicPr>
          <p:cNvPr id="19459" name="Picture 4" descr="images (1).jpg"/>
          <p:cNvPicPr>
            <a:picLocks noChangeAspect="1"/>
          </p:cNvPicPr>
          <p:nvPr/>
        </p:nvPicPr>
        <p:blipFill>
          <a:blip r:embed="rId3" cstate="print"/>
          <a:srcRect/>
          <a:stretch>
            <a:fillRect/>
          </a:stretch>
        </p:blipFill>
        <p:spPr bwMode="auto">
          <a:xfrm>
            <a:off x="2286000" y="4343400"/>
            <a:ext cx="2667000" cy="2514600"/>
          </a:xfrm>
          <a:prstGeom prst="rect">
            <a:avLst/>
          </a:prstGeom>
          <a:noFill/>
          <a:ln w="9525">
            <a:noFill/>
            <a:miter lim="800000"/>
            <a:headEnd/>
            <a:tailEnd/>
          </a:ln>
        </p:spPr>
      </p:pic>
      <p:pic>
        <p:nvPicPr>
          <p:cNvPr id="19460" name="Picture 5" descr="thCAHA9JTO.jpg"/>
          <p:cNvPicPr>
            <a:picLocks noChangeAspect="1"/>
          </p:cNvPicPr>
          <p:nvPr/>
        </p:nvPicPr>
        <p:blipFill>
          <a:blip r:embed="rId4" cstate="print"/>
          <a:srcRect/>
          <a:stretch>
            <a:fillRect/>
          </a:stretch>
        </p:blipFill>
        <p:spPr bwMode="auto">
          <a:xfrm>
            <a:off x="0" y="3733800"/>
            <a:ext cx="2286000" cy="3124200"/>
          </a:xfrm>
          <a:prstGeom prst="rect">
            <a:avLst/>
          </a:prstGeom>
          <a:noFill/>
          <a:ln w="9525">
            <a:noFill/>
            <a:miter lim="800000"/>
            <a:headEnd/>
            <a:tailEnd/>
          </a:ln>
        </p:spPr>
      </p:pic>
      <p:pic>
        <p:nvPicPr>
          <p:cNvPr id="19461" name="Picture 6" descr="images.jpg"/>
          <p:cNvPicPr>
            <a:picLocks noChangeAspect="1"/>
          </p:cNvPicPr>
          <p:nvPr/>
        </p:nvPicPr>
        <p:blipFill>
          <a:blip r:embed="rId5" cstate="print"/>
          <a:srcRect/>
          <a:stretch>
            <a:fillRect/>
          </a:stretch>
        </p:blipFill>
        <p:spPr bwMode="auto">
          <a:xfrm>
            <a:off x="2286000" y="1143000"/>
            <a:ext cx="2590800" cy="3124200"/>
          </a:xfrm>
          <a:prstGeom prst="rect">
            <a:avLst/>
          </a:prstGeom>
          <a:noFill/>
          <a:ln w="9525">
            <a:noFill/>
            <a:miter lim="800000"/>
            <a:headEnd/>
            <a:tailEnd/>
          </a:ln>
        </p:spPr>
      </p:pic>
      <p:pic>
        <p:nvPicPr>
          <p:cNvPr id="19462" name="Picture 7" descr="images (1).jpg"/>
          <p:cNvPicPr>
            <a:picLocks noChangeAspect="1"/>
          </p:cNvPicPr>
          <p:nvPr/>
        </p:nvPicPr>
        <p:blipFill>
          <a:blip r:embed="rId6" cstate="print"/>
          <a:srcRect/>
          <a:stretch>
            <a:fillRect/>
          </a:stretch>
        </p:blipFill>
        <p:spPr bwMode="auto">
          <a:xfrm>
            <a:off x="5029200" y="3810000"/>
            <a:ext cx="4114800" cy="3048000"/>
          </a:xfrm>
          <a:prstGeom prst="rect">
            <a:avLst/>
          </a:prstGeom>
          <a:noFill/>
          <a:ln w="9525">
            <a:noFill/>
            <a:miter lim="800000"/>
            <a:headEnd/>
            <a:tailEnd/>
          </a:ln>
        </p:spPr>
      </p:pic>
      <p:pic>
        <p:nvPicPr>
          <p:cNvPr id="19463" name="Picture 8" descr="images (2).jpg"/>
          <p:cNvPicPr>
            <a:picLocks noChangeAspect="1"/>
          </p:cNvPicPr>
          <p:nvPr/>
        </p:nvPicPr>
        <p:blipFill>
          <a:blip r:embed="rId7" cstate="print"/>
          <a:srcRect/>
          <a:stretch>
            <a:fillRect/>
          </a:stretch>
        </p:blipFill>
        <p:spPr bwMode="auto">
          <a:xfrm>
            <a:off x="4876800" y="1143000"/>
            <a:ext cx="4038600"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Text Box 4"/>
          <p:cNvSpPr txBox="1">
            <a:spLocks noChangeArrowheads="1"/>
          </p:cNvSpPr>
          <p:nvPr/>
        </p:nvSpPr>
        <p:spPr bwMode="auto">
          <a:xfrm>
            <a:off x="0" y="838200"/>
            <a:ext cx="91440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73746" name="Text Box 18"/>
          <p:cNvSpPr txBox="1">
            <a:spLocks noChangeArrowheads="1"/>
          </p:cNvSpPr>
          <p:nvPr/>
        </p:nvSpPr>
        <p:spPr bwMode="auto">
          <a:xfrm>
            <a:off x="0" y="304800"/>
            <a:ext cx="9144000" cy="5272088"/>
          </a:xfrm>
          <a:prstGeom prst="rect">
            <a:avLst/>
          </a:prstGeom>
          <a:noFill/>
          <a:ln w="9525">
            <a:noFill/>
            <a:miter lim="800000"/>
            <a:headEnd/>
            <a:tailEnd/>
          </a:ln>
          <a:effectLst/>
        </p:spPr>
        <p:txBody>
          <a:bodyPr>
            <a:spAutoFit/>
          </a:bodyPr>
          <a:lstStyle/>
          <a:p>
            <a:pPr algn="ctr">
              <a:spcBef>
                <a:spcPct val="50000"/>
              </a:spcBef>
            </a:pPr>
            <a:r>
              <a:rPr lang="en-US" sz="3200" b="1" u="sng" dirty="0"/>
              <a:t>Joshua Chamberlain</a:t>
            </a:r>
          </a:p>
          <a:p>
            <a:endParaRPr lang="en-US" b="1" dirty="0"/>
          </a:p>
          <a:p>
            <a:endParaRPr lang="en-US" b="1" dirty="0"/>
          </a:p>
          <a:p>
            <a:r>
              <a:rPr lang="en-US" sz="3200" b="1" dirty="0"/>
              <a:t>Why was </a:t>
            </a:r>
            <a:r>
              <a:rPr lang="en-US" sz="3200" b="1" u="sng" dirty="0"/>
              <a:t>Joshua Chamberlain</a:t>
            </a:r>
            <a:r>
              <a:rPr lang="en-US" sz="3200" b="1" dirty="0"/>
              <a:t> important</a:t>
            </a:r>
            <a:r>
              <a:rPr lang="en-US" sz="3200" dirty="0"/>
              <a:t> </a:t>
            </a:r>
            <a:r>
              <a:rPr lang="en-US" sz="3200" b="1" dirty="0"/>
              <a:t>during the Civil War?</a:t>
            </a:r>
          </a:p>
          <a:p>
            <a:pPr>
              <a:spcBef>
                <a:spcPct val="50000"/>
              </a:spcBef>
            </a:pPr>
            <a:r>
              <a:rPr lang="en-US" sz="3200" b="1" dirty="0">
                <a:solidFill>
                  <a:srgbClr val="FF0000"/>
                </a:solidFill>
              </a:rPr>
              <a:t>J.C. was A college professor from Maine (20</a:t>
            </a:r>
            <a:r>
              <a:rPr lang="en-US" sz="3200" b="1" baseline="30000" dirty="0">
                <a:solidFill>
                  <a:srgbClr val="FF0000"/>
                </a:solidFill>
              </a:rPr>
              <a:t>th</a:t>
            </a:r>
            <a:r>
              <a:rPr lang="en-US" sz="3200" b="1" dirty="0">
                <a:solidFill>
                  <a:srgbClr val="FF0000"/>
                </a:solidFill>
              </a:rPr>
              <a:t> Maine Regiment) that volunteered to join the Union Army as an officer during the Civil War. Won the Medal of Honor at The Battle of Gettysburg for his bravery and courage defending Little Round Top.</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ctrTitle"/>
          </p:nvPr>
        </p:nvSpPr>
        <p:spPr>
          <a:xfrm>
            <a:off x="1752600" y="0"/>
            <a:ext cx="5638800" cy="609600"/>
          </a:xfrm>
        </p:spPr>
        <p:txBody>
          <a:bodyPr/>
          <a:lstStyle/>
          <a:p>
            <a:r>
              <a:rPr lang="en-US" sz="4000" b="1" dirty="0" smtClean="0">
                <a:solidFill>
                  <a:srgbClr val="C00000"/>
                </a:solidFill>
                <a:latin typeface="Bradley Hand ITC" pitchFamily="66" charset="0"/>
              </a:rPr>
              <a:t>George B. McClellan</a:t>
            </a:r>
          </a:p>
        </p:txBody>
      </p:sp>
      <p:sp>
        <p:nvSpPr>
          <p:cNvPr id="3" name="Subtitle 2"/>
          <p:cNvSpPr>
            <a:spLocks noGrp="1"/>
          </p:cNvSpPr>
          <p:nvPr>
            <p:ph type="subTitle" idx="1"/>
          </p:nvPr>
        </p:nvSpPr>
        <p:spPr>
          <a:xfrm flipH="1" flipV="1">
            <a:off x="9372600" y="6324600"/>
            <a:ext cx="457200" cy="533400"/>
          </a:xfrm>
        </p:spPr>
        <p:txBody>
          <a:bodyPr rtlCol="0">
            <a:normAutofit lnSpcReduction="10000"/>
          </a:bodyPr>
          <a:lstStyle/>
          <a:p>
            <a:pPr fontAlgn="auto">
              <a:spcAft>
                <a:spcPts val="0"/>
              </a:spcAft>
              <a:buFont typeface="Arial" pitchFamily="34" charset="0"/>
              <a:buNone/>
              <a:defRPr/>
            </a:pPr>
            <a:endParaRPr lang="en-US" dirty="0"/>
          </a:p>
        </p:txBody>
      </p:sp>
      <p:pic>
        <p:nvPicPr>
          <p:cNvPr id="59395" name="Picture 2" descr="http://www.51voa.com/images/200909/archives_GeorgeMcClellan_w_.jpg"/>
          <p:cNvPicPr>
            <a:picLocks noChangeAspect="1" noChangeArrowheads="1"/>
          </p:cNvPicPr>
          <p:nvPr/>
        </p:nvPicPr>
        <p:blipFill>
          <a:blip r:embed="rId2" cstate="print"/>
          <a:srcRect/>
          <a:stretch>
            <a:fillRect/>
          </a:stretch>
        </p:blipFill>
        <p:spPr bwMode="auto">
          <a:xfrm>
            <a:off x="0" y="0"/>
            <a:ext cx="2438400" cy="2000250"/>
          </a:xfrm>
          <a:prstGeom prst="rect">
            <a:avLst/>
          </a:prstGeom>
          <a:noFill/>
          <a:ln w="9525">
            <a:noFill/>
            <a:miter lim="800000"/>
            <a:headEnd/>
            <a:tailEnd/>
          </a:ln>
        </p:spPr>
      </p:pic>
      <p:pic>
        <p:nvPicPr>
          <p:cNvPr id="59396" name="Picture 4" descr="http://ts2.mm.bing.net/th?id=H.4957466969049149&amp;pid=1.7&amp;w=182&amp;h=188&amp;c=7&amp;rs=1"/>
          <p:cNvPicPr>
            <a:picLocks noChangeAspect="1" noChangeArrowheads="1"/>
          </p:cNvPicPr>
          <p:nvPr/>
        </p:nvPicPr>
        <p:blipFill>
          <a:blip r:embed="rId3" cstate="print"/>
          <a:srcRect/>
          <a:stretch>
            <a:fillRect/>
          </a:stretch>
        </p:blipFill>
        <p:spPr bwMode="auto">
          <a:xfrm>
            <a:off x="6781800" y="0"/>
            <a:ext cx="2362200" cy="1790700"/>
          </a:xfrm>
          <a:prstGeom prst="rect">
            <a:avLst/>
          </a:prstGeom>
          <a:noFill/>
          <a:ln w="9525">
            <a:noFill/>
            <a:miter lim="800000"/>
            <a:headEnd/>
            <a:tailEnd/>
          </a:ln>
        </p:spPr>
      </p:pic>
      <p:pic>
        <p:nvPicPr>
          <p:cNvPr id="59397" name="Picture 6" descr="http://ts1.mm.bing.net/th?id=H.4634708836944416&amp;pid=1.7&amp;w=250&amp;h=182&amp;c=7&amp;rs=1"/>
          <p:cNvPicPr>
            <a:picLocks noChangeAspect="1" noChangeArrowheads="1"/>
          </p:cNvPicPr>
          <p:nvPr/>
        </p:nvPicPr>
        <p:blipFill>
          <a:blip r:embed="rId4" cstate="print"/>
          <a:srcRect/>
          <a:stretch>
            <a:fillRect/>
          </a:stretch>
        </p:blipFill>
        <p:spPr bwMode="auto">
          <a:xfrm>
            <a:off x="2286000" y="762000"/>
            <a:ext cx="4419600" cy="1676400"/>
          </a:xfrm>
          <a:prstGeom prst="rect">
            <a:avLst/>
          </a:prstGeom>
          <a:noFill/>
          <a:ln w="9525">
            <a:noFill/>
            <a:miter lim="800000"/>
            <a:headEnd/>
            <a:tailEnd/>
          </a:ln>
        </p:spPr>
      </p:pic>
      <p:pic>
        <p:nvPicPr>
          <p:cNvPr id="59398" name="Picture 2" descr="http://ts3.mm.bing.net/th?id=H.5032594537448022&amp;pid=1.7&amp;w=161&amp;h=184&amp;c=7&amp;rs=1"/>
          <p:cNvPicPr>
            <a:picLocks noChangeAspect="1" noChangeArrowheads="1"/>
          </p:cNvPicPr>
          <p:nvPr/>
        </p:nvPicPr>
        <p:blipFill>
          <a:blip r:embed="rId5" cstate="print"/>
          <a:srcRect/>
          <a:stretch>
            <a:fillRect/>
          </a:stretch>
        </p:blipFill>
        <p:spPr bwMode="auto">
          <a:xfrm>
            <a:off x="0" y="1981200"/>
            <a:ext cx="2286000" cy="1752600"/>
          </a:xfrm>
          <a:prstGeom prst="rect">
            <a:avLst/>
          </a:prstGeom>
          <a:noFill/>
          <a:ln w="9525">
            <a:noFill/>
            <a:miter lim="800000"/>
            <a:headEnd/>
            <a:tailEnd/>
          </a:ln>
        </p:spPr>
      </p:pic>
      <p:pic>
        <p:nvPicPr>
          <p:cNvPr id="59399" name="Picture 2" descr="http://ts3.mm.bing.net/th?id=H.4542757876467542&amp;pid=1.7&amp;w=205&amp;h=175&amp;c=7&amp;rs=1"/>
          <p:cNvPicPr>
            <a:picLocks noChangeAspect="1" noChangeArrowheads="1"/>
          </p:cNvPicPr>
          <p:nvPr/>
        </p:nvPicPr>
        <p:blipFill>
          <a:blip r:embed="rId6" cstate="print"/>
          <a:srcRect/>
          <a:stretch>
            <a:fillRect/>
          </a:stretch>
        </p:blipFill>
        <p:spPr bwMode="auto">
          <a:xfrm>
            <a:off x="5791200" y="1752600"/>
            <a:ext cx="3352800" cy="2886075"/>
          </a:xfrm>
          <a:prstGeom prst="rect">
            <a:avLst/>
          </a:prstGeom>
          <a:noFill/>
          <a:ln w="9525">
            <a:noFill/>
            <a:miter lim="800000"/>
            <a:headEnd/>
            <a:tailEnd/>
          </a:ln>
        </p:spPr>
      </p:pic>
      <p:pic>
        <p:nvPicPr>
          <p:cNvPr id="59400" name="Picture 4" descr="http://ts4.mm.bing.net/th?id=H.4807164641476623&amp;pid=1.7&amp;w=231&amp;h=174&amp;c=7&amp;rs=1"/>
          <p:cNvPicPr>
            <a:picLocks noChangeAspect="1" noChangeArrowheads="1"/>
          </p:cNvPicPr>
          <p:nvPr/>
        </p:nvPicPr>
        <p:blipFill>
          <a:blip r:embed="rId7" cstate="print"/>
          <a:srcRect/>
          <a:stretch>
            <a:fillRect/>
          </a:stretch>
        </p:blipFill>
        <p:spPr bwMode="auto">
          <a:xfrm>
            <a:off x="2286000" y="2438400"/>
            <a:ext cx="3505200" cy="2286000"/>
          </a:xfrm>
          <a:prstGeom prst="rect">
            <a:avLst/>
          </a:prstGeom>
          <a:noFill/>
          <a:ln w="9525">
            <a:noFill/>
            <a:miter lim="800000"/>
            <a:headEnd/>
            <a:tailEnd/>
          </a:ln>
        </p:spPr>
      </p:pic>
      <p:pic>
        <p:nvPicPr>
          <p:cNvPr id="59401" name="Picture 6" descr="http://ts2.mm.bing.net/th?id=H.4660611795453361&amp;pid=1.7&amp;w=241&amp;h=183&amp;c=7&amp;rs=1"/>
          <p:cNvPicPr>
            <a:picLocks noChangeAspect="1" noChangeArrowheads="1"/>
          </p:cNvPicPr>
          <p:nvPr/>
        </p:nvPicPr>
        <p:blipFill>
          <a:blip r:embed="rId8" cstate="print"/>
          <a:srcRect/>
          <a:stretch>
            <a:fillRect/>
          </a:stretch>
        </p:blipFill>
        <p:spPr bwMode="auto">
          <a:xfrm>
            <a:off x="5867400" y="4648200"/>
            <a:ext cx="3276600" cy="2209800"/>
          </a:xfrm>
          <a:prstGeom prst="rect">
            <a:avLst/>
          </a:prstGeom>
          <a:noFill/>
          <a:ln w="9525">
            <a:noFill/>
            <a:miter lim="800000"/>
            <a:headEnd/>
            <a:tailEnd/>
          </a:ln>
        </p:spPr>
      </p:pic>
      <p:pic>
        <p:nvPicPr>
          <p:cNvPr id="59402" name="Picture 8" descr="http://www.neh.gov/files/humanities/articles/12544v.jpg"/>
          <p:cNvPicPr>
            <a:picLocks noChangeAspect="1" noChangeArrowheads="1"/>
          </p:cNvPicPr>
          <p:nvPr/>
        </p:nvPicPr>
        <p:blipFill>
          <a:blip r:embed="rId9" cstate="print"/>
          <a:srcRect/>
          <a:stretch>
            <a:fillRect/>
          </a:stretch>
        </p:blipFill>
        <p:spPr bwMode="auto">
          <a:xfrm>
            <a:off x="0" y="4648200"/>
            <a:ext cx="5905500" cy="2209800"/>
          </a:xfrm>
          <a:prstGeom prst="rect">
            <a:avLst/>
          </a:prstGeom>
          <a:noFill/>
          <a:ln w="9525">
            <a:noFill/>
            <a:miter lim="800000"/>
            <a:headEnd/>
            <a:tailEnd/>
          </a:ln>
        </p:spPr>
      </p:pic>
      <p:pic>
        <p:nvPicPr>
          <p:cNvPr id="59403" name="Picture 10" descr="http://imgc.allpostersimages.com/images/P-473-488-90/57/5766/OZZTG00Z/posters/army-of-the-potomac-under-general-george-b-mcclellan-retreating-from-the-chickahominy-in-1862.jpg"/>
          <p:cNvPicPr>
            <a:picLocks noChangeAspect="1" noChangeArrowheads="1"/>
          </p:cNvPicPr>
          <p:nvPr/>
        </p:nvPicPr>
        <p:blipFill>
          <a:blip r:embed="rId10" cstate="print"/>
          <a:srcRect/>
          <a:stretch>
            <a:fillRect/>
          </a:stretch>
        </p:blipFill>
        <p:spPr bwMode="auto">
          <a:xfrm>
            <a:off x="0" y="3581400"/>
            <a:ext cx="2286000" cy="1066800"/>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9144000" cy="5509200"/>
          </a:xfrm>
          <a:prstGeom prst="rect">
            <a:avLst/>
          </a:prstGeom>
          <a:noFill/>
        </p:spPr>
        <p:txBody>
          <a:bodyPr wrap="square" rtlCol="0">
            <a:spAutoFit/>
          </a:bodyPr>
          <a:lstStyle/>
          <a:p>
            <a:pPr algn="ctr"/>
            <a:r>
              <a:rPr lang="en-US" sz="3200" b="1" u="sng" dirty="0" smtClean="0">
                <a:latin typeface="Arial Black" pitchFamily="34" charset="0"/>
              </a:rPr>
              <a:t>George B. McClellan</a:t>
            </a:r>
          </a:p>
          <a:p>
            <a:endParaRPr lang="en-US" sz="3200" b="1" dirty="0" smtClean="0"/>
          </a:p>
          <a:p>
            <a:r>
              <a:rPr lang="en-US" sz="3200" b="1" dirty="0" smtClean="0"/>
              <a:t>Why was </a:t>
            </a:r>
            <a:r>
              <a:rPr lang="en-US" sz="3200" b="1" u="sng" dirty="0" smtClean="0"/>
              <a:t>George B. McClellan</a:t>
            </a:r>
            <a:r>
              <a:rPr lang="en-US" sz="3200" b="1" dirty="0" smtClean="0"/>
              <a:t> important</a:t>
            </a:r>
            <a:r>
              <a:rPr lang="en-US" sz="3200" dirty="0" smtClean="0"/>
              <a:t> </a:t>
            </a:r>
            <a:r>
              <a:rPr lang="en-US" sz="3200" b="1" dirty="0" smtClean="0"/>
              <a:t>during the Civil War?</a:t>
            </a:r>
          </a:p>
          <a:p>
            <a:pPr algn="ctr"/>
            <a:endParaRPr lang="en-US" sz="3200" b="1" u="sng" dirty="0" smtClean="0">
              <a:latin typeface="+mn-lt"/>
            </a:endParaRPr>
          </a:p>
          <a:p>
            <a:r>
              <a:rPr lang="en-US" sz="3200" b="1" u="sng" dirty="0" smtClean="0">
                <a:solidFill>
                  <a:srgbClr val="FF0000"/>
                </a:solidFill>
                <a:latin typeface="+mn-lt"/>
              </a:rPr>
              <a:t>Was a leading General of the Union Army during the Civil War. Served briefly as the Chief General until Lincoln replaced him for not pursuing Lee after the Union Victory at Antietam.</a:t>
            </a:r>
          </a:p>
          <a:p>
            <a:pPr algn="ctr"/>
            <a:endParaRPr lang="en-US" sz="3200" b="1" u="sng" dirty="0" smtClean="0">
              <a:latin typeface="+mn-lt"/>
            </a:endParaRPr>
          </a:p>
          <a:p>
            <a:endParaRPr lang="en-US" sz="3200" u="sng" dirty="0">
              <a:latin typeface="+mn-lt"/>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ctrTitle" idx="4294967295"/>
          </p:nvPr>
        </p:nvSpPr>
        <p:spPr>
          <a:xfrm>
            <a:off x="0" y="-228600"/>
            <a:ext cx="6172200" cy="1470025"/>
          </a:xfrm>
        </p:spPr>
        <p:txBody>
          <a:bodyPr/>
          <a:lstStyle/>
          <a:p>
            <a:r>
              <a:rPr lang="en-US" sz="4000" dirty="0" smtClean="0">
                <a:latin typeface="French Script MT" pitchFamily="66" charset="0"/>
              </a:rPr>
              <a:t>Appomattox Court House Surrender</a:t>
            </a:r>
          </a:p>
        </p:txBody>
      </p:sp>
      <p:pic>
        <p:nvPicPr>
          <p:cNvPr id="60418" name="Picture 4" descr="appomattox1.jpg"/>
          <p:cNvPicPr>
            <a:picLocks noChangeAspect="1"/>
          </p:cNvPicPr>
          <p:nvPr/>
        </p:nvPicPr>
        <p:blipFill>
          <a:blip r:embed="rId2" cstate="print"/>
          <a:srcRect/>
          <a:stretch>
            <a:fillRect/>
          </a:stretch>
        </p:blipFill>
        <p:spPr bwMode="auto">
          <a:xfrm>
            <a:off x="0" y="3581400"/>
            <a:ext cx="4349750" cy="3276600"/>
          </a:xfrm>
          <a:prstGeom prst="rect">
            <a:avLst/>
          </a:prstGeom>
          <a:noFill/>
          <a:ln w="9525">
            <a:noFill/>
            <a:miter lim="800000"/>
            <a:headEnd/>
            <a:tailEnd/>
          </a:ln>
        </p:spPr>
      </p:pic>
      <p:pic>
        <p:nvPicPr>
          <p:cNvPr id="60419" name="Picture 5" descr="appomattox4.jpg"/>
          <p:cNvPicPr>
            <a:picLocks noChangeAspect="1"/>
          </p:cNvPicPr>
          <p:nvPr/>
        </p:nvPicPr>
        <p:blipFill>
          <a:blip r:embed="rId3" cstate="print"/>
          <a:srcRect/>
          <a:stretch>
            <a:fillRect/>
          </a:stretch>
        </p:blipFill>
        <p:spPr bwMode="auto">
          <a:xfrm>
            <a:off x="5715000" y="1143000"/>
            <a:ext cx="3429000" cy="2800350"/>
          </a:xfrm>
          <a:prstGeom prst="rect">
            <a:avLst/>
          </a:prstGeom>
          <a:noFill/>
          <a:ln w="9525">
            <a:noFill/>
            <a:miter lim="800000"/>
            <a:headEnd/>
            <a:tailEnd/>
          </a:ln>
        </p:spPr>
      </p:pic>
      <p:pic>
        <p:nvPicPr>
          <p:cNvPr id="60420" name="Picture 3" descr="appomattox.jpg"/>
          <p:cNvPicPr>
            <a:picLocks noChangeAspect="1"/>
          </p:cNvPicPr>
          <p:nvPr/>
        </p:nvPicPr>
        <p:blipFill>
          <a:blip r:embed="rId4" cstate="print"/>
          <a:srcRect/>
          <a:stretch>
            <a:fillRect/>
          </a:stretch>
        </p:blipFill>
        <p:spPr bwMode="auto">
          <a:xfrm>
            <a:off x="0" y="1066800"/>
            <a:ext cx="3429000" cy="2860675"/>
          </a:xfrm>
          <a:prstGeom prst="rect">
            <a:avLst/>
          </a:prstGeom>
          <a:noFill/>
          <a:ln w="9525">
            <a:noFill/>
            <a:miter lim="800000"/>
            <a:headEnd/>
            <a:tailEnd/>
          </a:ln>
        </p:spPr>
      </p:pic>
      <p:pic>
        <p:nvPicPr>
          <p:cNvPr id="60421" name="Picture 6" descr="appomattox3.jpg"/>
          <p:cNvPicPr>
            <a:picLocks noChangeAspect="1"/>
          </p:cNvPicPr>
          <p:nvPr/>
        </p:nvPicPr>
        <p:blipFill>
          <a:blip r:embed="rId5" cstate="print"/>
          <a:srcRect/>
          <a:stretch>
            <a:fillRect/>
          </a:stretch>
        </p:blipFill>
        <p:spPr bwMode="auto">
          <a:xfrm>
            <a:off x="5549900" y="3733800"/>
            <a:ext cx="3594100" cy="3124200"/>
          </a:xfrm>
          <a:prstGeom prst="rect">
            <a:avLst/>
          </a:prstGeom>
          <a:noFill/>
          <a:ln w="9525">
            <a:noFill/>
            <a:miter lim="800000"/>
            <a:headEnd/>
            <a:tailEnd/>
          </a:ln>
        </p:spPr>
      </p:pic>
      <p:pic>
        <p:nvPicPr>
          <p:cNvPr id="60422" name="Picture 7" descr="appomattox2.jpg"/>
          <p:cNvPicPr>
            <a:picLocks noChangeAspect="1"/>
          </p:cNvPicPr>
          <p:nvPr/>
        </p:nvPicPr>
        <p:blipFill>
          <a:blip r:embed="rId6" cstate="print"/>
          <a:srcRect/>
          <a:stretch>
            <a:fillRect/>
          </a:stretch>
        </p:blipFill>
        <p:spPr bwMode="auto">
          <a:xfrm>
            <a:off x="3200400" y="990600"/>
            <a:ext cx="3048000" cy="3154363"/>
          </a:xfrm>
          <a:prstGeom prst="rect">
            <a:avLst/>
          </a:prstGeom>
          <a:noFill/>
          <a:ln w="9525">
            <a:noFill/>
            <a:miter lim="800000"/>
            <a:headEnd/>
            <a:tailEnd/>
          </a:ln>
        </p:spPr>
      </p:pic>
      <p:pic>
        <p:nvPicPr>
          <p:cNvPr id="60423" name="Picture 8" descr="appo.jpg"/>
          <p:cNvPicPr>
            <a:picLocks noChangeAspect="1"/>
          </p:cNvPicPr>
          <p:nvPr/>
        </p:nvPicPr>
        <p:blipFill>
          <a:blip r:embed="rId7" cstate="print"/>
          <a:srcRect/>
          <a:stretch>
            <a:fillRect/>
          </a:stretch>
        </p:blipFill>
        <p:spPr bwMode="auto">
          <a:xfrm>
            <a:off x="3733800" y="3810000"/>
            <a:ext cx="2619375"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28600"/>
            <a:ext cx="9144000" cy="8710077"/>
          </a:xfrm>
          <a:prstGeom prst="rect">
            <a:avLst/>
          </a:prstGeom>
          <a:noFill/>
        </p:spPr>
        <p:txBody>
          <a:bodyPr wrap="square" rtlCol="0">
            <a:spAutoFit/>
          </a:bodyPr>
          <a:lstStyle/>
          <a:p>
            <a:pPr algn="ctr"/>
            <a:r>
              <a:rPr lang="en-US" sz="4000" b="1" dirty="0" smtClean="0">
                <a:latin typeface="Arial" pitchFamily="34" charset="0"/>
                <a:cs typeface="Arial" pitchFamily="34" charset="0"/>
              </a:rPr>
              <a:t>Appomattox Court House Surrender</a:t>
            </a:r>
          </a:p>
          <a:p>
            <a:endParaRPr lang="en-US" sz="4000" b="1" dirty="0" smtClean="0">
              <a:latin typeface="Arial" pitchFamily="34" charset="0"/>
              <a:cs typeface="Arial" pitchFamily="34" charset="0"/>
            </a:endParaRPr>
          </a:p>
          <a:p>
            <a:r>
              <a:rPr lang="en-US" sz="4000" b="1" dirty="0" smtClean="0"/>
              <a:t>Why was the </a:t>
            </a:r>
            <a:r>
              <a:rPr lang="en-US" sz="4000" b="1" u="sng" dirty="0" smtClean="0">
                <a:latin typeface="Arial" pitchFamily="34" charset="0"/>
                <a:cs typeface="Arial" pitchFamily="34" charset="0"/>
              </a:rPr>
              <a:t>Appomattox Court House Surrender </a:t>
            </a:r>
            <a:r>
              <a:rPr lang="en-US" sz="4000" b="1" dirty="0" smtClean="0"/>
              <a:t>important</a:t>
            </a:r>
            <a:r>
              <a:rPr lang="en-US" sz="4000" dirty="0" smtClean="0"/>
              <a:t> </a:t>
            </a:r>
            <a:r>
              <a:rPr lang="en-US" sz="4000" b="1" dirty="0" smtClean="0"/>
              <a:t>during the Civil War?</a:t>
            </a:r>
          </a:p>
          <a:p>
            <a:r>
              <a:rPr lang="en-US" sz="4000" b="1" dirty="0" smtClean="0">
                <a:solidFill>
                  <a:srgbClr val="FF0000"/>
                </a:solidFill>
              </a:rPr>
              <a:t>On April 8, 1865 Confederate General Robert E. Lee surrendered to Union General Ulysses S. Grant at Appomattox Court House, Virginia ending the Bloodiest War in American History.</a:t>
            </a:r>
          </a:p>
          <a:p>
            <a:pPr algn="ctr"/>
            <a:endParaRPr lang="en-US" sz="4000" b="1" dirty="0" smtClean="0">
              <a:latin typeface="Arial" pitchFamily="34" charset="0"/>
              <a:cs typeface="Arial" pitchFamily="34" charset="0"/>
            </a:endParaRPr>
          </a:p>
          <a:p>
            <a:pPr algn="ctr"/>
            <a:endParaRPr lang="en-US" sz="4000" b="1" dirty="0" smtClean="0">
              <a:latin typeface="Arial" pitchFamily="34" charset="0"/>
              <a:cs typeface="Arial" pitchFamily="34" charset="0"/>
            </a:endParaRPr>
          </a:p>
          <a:p>
            <a:pPr algn="ctr"/>
            <a:endParaRPr lang="en-US" sz="40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www.whitehouse.gov/sites/default/files/first-family/masthead_image/18ug_header_sm.jpg?1251138400"/>
          <p:cNvPicPr>
            <a:picLocks noChangeAspect="1" noChangeArrowheads="1"/>
          </p:cNvPicPr>
          <p:nvPr/>
        </p:nvPicPr>
        <p:blipFill>
          <a:blip r:embed="rId2" cstate="print"/>
          <a:srcRect/>
          <a:stretch>
            <a:fillRect/>
          </a:stretch>
        </p:blipFill>
        <p:spPr bwMode="auto">
          <a:xfrm>
            <a:off x="3276600" y="4191000"/>
            <a:ext cx="6019800" cy="2667000"/>
          </a:xfrm>
          <a:prstGeom prst="rect">
            <a:avLst/>
          </a:prstGeom>
          <a:noFill/>
          <a:ln w="9525">
            <a:noFill/>
            <a:miter lim="800000"/>
            <a:headEnd/>
            <a:tailEnd/>
          </a:ln>
        </p:spPr>
      </p:pic>
      <p:pic>
        <p:nvPicPr>
          <p:cNvPr id="24580" name="Picture 4" descr="http://www-tc.pbs.org/wgbh/americanexperience/media/uploads/films/heroImages/grant_film_landing.jpg"/>
          <p:cNvPicPr>
            <a:picLocks noChangeAspect="1" noChangeArrowheads="1"/>
          </p:cNvPicPr>
          <p:nvPr/>
        </p:nvPicPr>
        <p:blipFill>
          <a:blip r:embed="rId3" cstate="print"/>
          <a:srcRect/>
          <a:stretch>
            <a:fillRect/>
          </a:stretch>
        </p:blipFill>
        <p:spPr bwMode="auto">
          <a:xfrm>
            <a:off x="5591175" y="0"/>
            <a:ext cx="3552825" cy="2133600"/>
          </a:xfrm>
          <a:prstGeom prst="rect">
            <a:avLst/>
          </a:prstGeom>
          <a:noFill/>
          <a:ln w="9525">
            <a:noFill/>
            <a:miter lim="800000"/>
            <a:headEnd/>
            <a:tailEnd/>
          </a:ln>
        </p:spPr>
      </p:pic>
      <p:pic>
        <p:nvPicPr>
          <p:cNvPr id="24582" name="Picture 6" descr="http://www.bumpinthenight.net/magnolia%20manor%203.jpg"/>
          <p:cNvPicPr>
            <a:picLocks noChangeAspect="1" noChangeArrowheads="1"/>
          </p:cNvPicPr>
          <p:nvPr/>
        </p:nvPicPr>
        <p:blipFill>
          <a:blip r:embed="rId4" cstate="print"/>
          <a:srcRect/>
          <a:stretch>
            <a:fillRect/>
          </a:stretch>
        </p:blipFill>
        <p:spPr bwMode="auto">
          <a:xfrm>
            <a:off x="7491413" y="2133600"/>
            <a:ext cx="1652587" cy="2057400"/>
          </a:xfrm>
          <a:prstGeom prst="rect">
            <a:avLst/>
          </a:prstGeom>
          <a:noFill/>
          <a:ln w="9525">
            <a:noFill/>
            <a:miter lim="800000"/>
            <a:headEnd/>
            <a:tailEnd/>
          </a:ln>
        </p:spPr>
      </p:pic>
      <p:pic>
        <p:nvPicPr>
          <p:cNvPr id="61444" name="Picture 8" descr="http://www.issues4life.org/images/ulyssessgrant.jpg"/>
          <p:cNvPicPr>
            <a:picLocks noChangeAspect="1" noChangeArrowheads="1"/>
          </p:cNvPicPr>
          <p:nvPr/>
        </p:nvPicPr>
        <p:blipFill>
          <a:blip r:embed="rId5" cstate="print"/>
          <a:srcRect/>
          <a:stretch>
            <a:fillRect/>
          </a:stretch>
        </p:blipFill>
        <p:spPr bwMode="auto">
          <a:xfrm>
            <a:off x="4648200" y="2209800"/>
            <a:ext cx="1536700" cy="1981200"/>
          </a:xfrm>
          <a:prstGeom prst="rect">
            <a:avLst/>
          </a:prstGeom>
          <a:noFill/>
          <a:ln w="9525">
            <a:noFill/>
            <a:miter lim="800000"/>
            <a:headEnd/>
            <a:tailEnd/>
          </a:ln>
        </p:spPr>
      </p:pic>
      <p:pic>
        <p:nvPicPr>
          <p:cNvPr id="24586" name="Picture 10" descr="http://usarmy.vo.llnwd.net/e2/-images/2009/05/03/36738/size0-army.mil-36738-2009-05-01-140505.jpg"/>
          <p:cNvPicPr>
            <a:picLocks noChangeAspect="1" noChangeArrowheads="1"/>
          </p:cNvPicPr>
          <p:nvPr/>
        </p:nvPicPr>
        <p:blipFill>
          <a:blip r:embed="rId6" cstate="print"/>
          <a:srcRect/>
          <a:stretch>
            <a:fillRect/>
          </a:stretch>
        </p:blipFill>
        <p:spPr bwMode="auto">
          <a:xfrm>
            <a:off x="6172200" y="2133600"/>
            <a:ext cx="1371600" cy="2065338"/>
          </a:xfrm>
          <a:prstGeom prst="rect">
            <a:avLst/>
          </a:prstGeom>
          <a:noFill/>
          <a:ln w="9525">
            <a:noFill/>
            <a:miter lim="800000"/>
            <a:headEnd/>
            <a:tailEnd/>
          </a:ln>
        </p:spPr>
      </p:pic>
      <p:pic>
        <p:nvPicPr>
          <p:cNvPr id="24590" name="Picture 14" descr="http://www.sonofthesouth.net/union-generals/ulysses-s-grant/general-grant-horseback.jpg"/>
          <p:cNvPicPr>
            <a:picLocks noChangeAspect="1" noChangeArrowheads="1"/>
          </p:cNvPicPr>
          <p:nvPr/>
        </p:nvPicPr>
        <p:blipFill>
          <a:blip r:embed="rId7" cstate="print"/>
          <a:srcRect/>
          <a:stretch>
            <a:fillRect/>
          </a:stretch>
        </p:blipFill>
        <p:spPr bwMode="auto">
          <a:xfrm>
            <a:off x="762000" y="3048000"/>
            <a:ext cx="2506663" cy="3810000"/>
          </a:xfrm>
          <a:prstGeom prst="rect">
            <a:avLst/>
          </a:prstGeom>
          <a:noFill/>
          <a:ln w="9525">
            <a:noFill/>
            <a:miter lim="800000"/>
            <a:headEnd/>
            <a:tailEnd/>
          </a:ln>
        </p:spPr>
      </p:pic>
      <p:pic>
        <p:nvPicPr>
          <p:cNvPr id="61447" name="Picture 2" descr="http://www.civilwarusa150.com/images/cw_150.jpg"/>
          <p:cNvPicPr>
            <a:picLocks noChangeAspect="1" noChangeArrowheads="1"/>
          </p:cNvPicPr>
          <p:nvPr/>
        </p:nvPicPr>
        <p:blipFill>
          <a:blip r:embed="rId8" cstate="print"/>
          <a:srcRect/>
          <a:stretch>
            <a:fillRect/>
          </a:stretch>
        </p:blipFill>
        <p:spPr bwMode="auto">
          <a:xfrm>
            <a:off x="3200400" y="2133600"/>
            <a:ext cx="1447800" cy="1981200"/>
          </a:xfrm>
          <a:prstGeom prst="rect">
            <a:avLst/>
          </a:prstGeom>
          <a:noFill/>
          <a:ln w="9525">
            <a:noFill/>
            <a:miter lim="800000"/>
            <a:headEnd/>
            <a:tailEnd/>
          </a:ln>
        </p:spPr>
      </p:pic>
      <p:pic>
        <p:nvPicPr>
          <p:cNvPr id="2052" name="Picture 4" descr="http://teachvaluesnow.org/ebay/8x10%20Ulysess%20S%20Grant%20Uniform.jpg"/>
          <p:cNvPicPr>
            <a:picLocks noChangeAspect="1" noChangeArrowheads="1"/>
          </p:cNvPicPr>
          <p:nvPr/>
        </p:nvPicPr>
        <p:blipFill>
          <a:blip r:embed="rId9" cstate="print"/>
          <a:srcRect/>
          <a:stretch>
            <a:fillRect/>
          </a:stretch>
        </p:blipFill>
        <p:spPr bwMode="auto">
          <a:xfrm>
            <a:off x="3810000" y="0"/>
            <a:ext cx="1768475" cy="2209800"/>
          </a:xfrm>
          <a:prstGeom prst="rect">
            <a:avLst/>
          </a:prstGeom>
          <a:noFill/>
          <a:ln w="9525">
            <a:noFill/>
            <a:miter lim="800000"/>
            <a:headEnd/>
            <a:tailEnd/>
          </a:ln>
        </p:spPr>
      </p:pic>
      <p:pic>
        <p:nvPicPr>
          <p:cNvPr id="2054" name="Picture 6" descr="https://encrypted-tbn2.gstatic.com/images?q=tbn:ANd9GcThjO6c-iN8RRPCK6Yzr0cCLiMq8NORCyqsuneGdUNL0FQujDoj"/>
          <p:cNvPicPr>
            <a:picLocks noChangeAspect="1" noChangeArrowheads="1"/>
          </p:cNvPicPr>
          <p:nvPr/>
        </p:nvPicPr>
        <p:blipFill>
          <a:blip r:embed="rId10" cstate="print"/>
          <a:srcRect/>
          <a:stretch>
            <a:fillRect/>
          </a:stretch>
        </p:blipFill>
        <p:spPr bwMode="auto">
          <a:xfrm>
            <a:off x="2057400" y="0"/>
            <a:ext cx="1752600" cy="2209800"/>
          </a:xfrm>
          <a:prstGeom prst="rect">
            <a:avLst/>
          </a:prstGeom>
          <a:noFill/>
          <a:ln w="9525">
            <a:noFill/>
            <a:miter lim="800000"/>
            <a:headEnd/>
            <a:tailEnd/>
          </a:ln>
        </p:spPr>
      </p:pic>
      <p:pic>
        <p:nvPicPr>
          <p:cNvPr id="2056" name="Picture 8" descr="http://img2.imagesbn.com/p/9781596986411_p0_v1_s260x420.JPG"/>
          <p:cNvPicPr>
            <a:picLocks noChangeAspect="1" noChangeArrowheads="1"/>
          </p:cNvPicPr>
          <p:nvPr/>
        </p:nvPicPr>
        <p:blipFill>
          <a:blip r:embed="rId11" cstate="print"/>
          <a:srcRect/>
          <a:stretch>
            <a:fillRect/>
          </a:stretch>
        </p:blipFill>
        <p:spPr bwMode="auto">
          <a:xfrm>
            <a:off x="762000" y="762000"/>
            <a:ext cx="1524000" cy="2286000"/>
          </a:xfrm>
          <a:prstGeom prst="rect">
            <a:avLst/>
          </a:prstGeom>
          <a:noFill/>
          <a:ln w="9525">
            <a:noFill/>
            <a:miter lim="800000"/>
            <a:headEnd/>
            <a:tailEnd/>
          </a:ln>
        </p:spPr>
      </p:pic>
      <p:sp>
        <p:nvSpPr>
          <p:cNvPr id="17" name="Rectangle 16"/>
          <p:cNvSpPr/>
          <p:nvPr/>
        </p:nvSpPr>
        <p:spPr>
          <a:xfrm>
            <a:off x="1600200" y="1752600"/>
            <a:ext cx="6715470" cy="3433465"/>
          </a:xfrm>
          <a:prstGeom prst="rect">
            <a:avLst/>
          </a:prstGeom>
          <a:noFill/>
        </p:spPr>
        <p:txBody>
          <a:bodyPr wrap="none">
            <a:prstTxWarp prst="textCascadeUp">
              <a:avLst/>
            </a:prstTxWarp>
            <a:spAutoFit/>
            <a:scene3d>
              <a:camera prst="isometricLeftDown"/>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400" b="1" spc="50" dirty="0">
                <a:ln w="11430">
                  <a:solidFill>
                    <a:schemeClr val="bg1"/>
                  </a:solidFill>
                </a:ln>
                <a:solidFill>
                  <a:srgbClr val="7030A0"/>
                </a:solidFill>
                <a:effectLst>
                  <a:glow rad="101600">
                    <a:schemeClr val="accent2">
                      <a:satMod val="175000"/>
                      <a:alpha val="40000"/>
                    </a:schemeClr>
                  </a:glow>
                  <a:outerShdw blurRad="76200" dist="50800" dir="5400000" algn="tl" rotWithShape="0">
                    <a:srgbClr val="000000">
                      <a:alpha val="65000"/>
                    </a:srgbClr>
                  </a:outerShdw>
                </a:effectLst>
                <a:latin typeface="+mn-lt"/>
              </a:rPr>
              <a:t>General Ulysses S.</a:t>
            </a:r>
          </a:p>
          <a:p>
            <a:pPr algn="ctr" fontAlgn="auto">
              <a:spcBef>
                <a:spcPts val="0"/>
              </a:spcBef>
              <a:spcAft>
                <a:spcPts val="0"/>
              </a:spcAft>
              <a:defRPr/>
            </a:pPr>
            <a:r>
              <a:rPr lang="en-US" sz="5400" b="1" spc="50" dirty="0">
                <a:ln w="11430">
                  <a:solidFill>
                    <a:schemeClr val="bg1"/>
                  </a:solidFill>
                </a:ln>
                <a:solidFill>
                  <a:srgbClr val="7030A0"/>
                </a:solidFill>
                <a:effectLst>
                  <a:glow rad="101600">
                    <a:schemeClr val="accent2">
                      <a:satMod val="175000"/>
                      <a:alpha val="40000"/>
                    </a:schemeClr>
                  </a:glow>
                  <a:outerShdw blurRad="76200" dist="50800" dir="5400000" algn="tl" rotWithShape="0">
                    <a:srgbClr val="000000">
                      <a:alpha val="65000"/>
                    </a:srgbClr>
                  </a:outerShdw>
                </a:effectLst>
                <a:latin typeface="+mn-lt"/>
              </a:rPr>
              <a:t>Grant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24582"/>
                                        </p:tgtEl>
                                        <p:attrNameLst>
                                          <p:attrName>style.visibility</p:attrName>
                                        </p:attrNameLst>
                                      </p:cBhvr>
                                      <p:to>
                                        <p:strVal val="visible"/>
                                      </p:to>
                                    </p:set>
                                    <p:anim calcmode="lin" valueType="num">
                                      <p:cBhvr additive="base">
                                        <p:cTn id="7" dur="1000" fill="hold"/>
                                        <p:tgtEl>
                                          <p:spTgt spid="24582"/>
                                        </p:tgtEl>
                                        <p:attrNameLst>
                                          <p:attrName>ppt_x</p:attrName>
                                        </p:attrNameLst>
                                      </p:cBhvr>
                                      <p:tavLst>
                                        <p:tav tm="0">
                                          <p:val>
                                            <p:strVal val="0-#ppt_w/2"/>
                                          </p:val>
                                        </p:tav>
                                        <p:tav tm="100000">
                                          <p:val>
                                            <p:strVal val="#ppt_x"/>
                                          </p:val>
                                        </p:tav>
                                      </p:tavLst>
                                    </p:anim>
                                    <p:anim calcmode="lin" valueType="num">
                                      <p:cBhvr additive="base">
                                        <p:cTn id="8" dur="1000" fill="hold"/>
                                        <p:tgtEl>
                                          <p:spTgt spid="2458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24580"/>
                                        </p:tgtEl>
                                        <p:attrNameLst>
                                          <p:attrName>style.visibility</p:attrName>
                                        </p:attrNameLst>
                                      </p:cBhvr>
                                      <p:to>
                                        <p:strVal val="visible"/>
                                      </p:to>
                                    </p:set>
                                    <p:animEffect transition="in" filter="blinds(horizontal)">
                                      <p:cBhvr>
                                        <p:cTn id="13" dur="1000"/>
                                        <p:tgtEl>
                                          <p:spTgt spid="24580"/>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2052"/>
                                        </p:tgtEl>
                                        <p:attrNameLst>
                                          <p:attrName>style.visibility</p:attrName>
                                        </p:attrNameLst>
                                      </p:cBhvr>
                                      <p:to>
                                        <p:strVal val="visible"/>
                                      </p:to>
                                    </p:set>
                                    <p:animEffect transition="in" filter="checkerboard(across)">
                                      <p:cBhvr>
                                        <p:cTn id="18" dur="1000"/>
                                        <p:tgtEl>
                                          <p:spTgt spid="2052"/>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32" fill="hold" nodeType="clickEffect">
                                  <p:stCondLst>
                                    <p:cond delay="0"/>
                                  </p:stCondLst>
                                  <p:childTnLst>
                                    <p:set>
                                      <p:cBhvr>
                                        <p:cTn id="22" dur="1" fill="hold">
                                          <p:stCondLst>
                                            <p:cond delay="0"/>
                                          </p:stCondLst>
                                        </p:cTn>
                                        <p:tgtEl>
                                          <p:spTgt spid="2054"/>
                                        </p:tgtEl>
                                        <p:attrNameLst>
                                          <p:attrName>style.visibility</p:attrName>
                                        </p:attrNameLst>
                                      </p:cBhvr>
                                      <p:to>
                                        <p:strVal val="visible"/>
                                      </p:to>
                                    </p:set>
                                    <p:animEffect transition="in" filter="box(out)">
                                      <p:cBhvr>
                                        <p:cTn id="23" dur="1000"/>
                                        <p:tgtEl>
                                          <p:spTgt spid="2054"/>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32" fill="hold" nodeType="clickEffect">
                                  <p:stCondLst>
                                    <p:cond delay="0"/>
                                  </p:stCondLst>
                                  <p:childTnLst>
                                    <p:set>
                                      <p:cBhvr>
                                        <p:cTn id="27" dur="1" fill="hold">
                                          <p:stCondLst>
                                            <p:cond delay="0"/>
                                          </p:stCondLst>
                                        </p:cTn>
                                        <p:tgtEl>
                                          <p:spTgt spid="2056"/>
                                        </p:tgtEl>
                                        <p:attrNameLst>
                                          <p:attrName>style.visibility</p:attrName>
                                        </p:attrNameLst>
                                      </p:cBhvr>
                                      <p:to>
                                        <p:strVal val="visible"/>
                                      </p:to>
                                    </p:set>
                                    <p:animEffect transition="in" filter="diamond(out)">
                                      <p:cBhvr>
                                        <p:cTn id="28" dur="1000"/>
                                        <p:tgtEl>
                                          <p:spTgt spid="2056"/>
                                        </p:tgtEl>
                                      </p:cBhvr>
                                    </p:animEffect>
                                  </p:childTnLst>
                                </p:cTn>
                              </p:par>
                            </p:childTnLst>
                          </p:cTn>
                        </p:par>
                      </p:childTnLst>
                    </p:cTn>
                  </p:par>
                  <p:par>
                    <p:cTn id="29" fill="hold">
                      <p:stCondLst>
                        <p:cond delay="indefinite"/>
                      </p:stCondLst>
                      <p:childTnLst>
                        <p:par>
                          <p:cTn id="30" fill="hold">
                            <p:stCondLst>
                              <p:cond delay="0"/>
                            </p:stCondLst>
                            <p:childTnLst>
                              <p:par>
                                <p:cTn id="31" presetID="11" presetClass="entr" presetSubtype="0" fill="hold" nodeType="clickEffect">
                                  <p:stCondLst>
                                    <p:cond delay="0"/>
                                  </p:stCondLst>
                                  <p:childTnLst>
                                    <p:set>
                                      <p:cBhvr>
                                        <p:cTn id="32" dur="1000">
                                          <p:stCondLst>
                                            <p:cond delay="0"/>
                                          </p:stCondLst>
                                        </p:cTn>
                                        <p:tgtEl>
                                          <p:spTgt spid="2459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9" fill="hold" nodeType="clickEffect">
                                  <p:stCondLst>
                                    <p:cond delay="0"/>
                                  </p:stCondLst>
                                  <p:childTnLst>
                                    <p:set>
                                      <p:cBhvr>
                                        <p:cTn id="36" dur="1" fill="hold">
                                          <p:stCondLst>
                                            <p:cond delay="0"/>
                                          </p:stCondLst>
                                        </p:cTn>
                                        <p:tgtEl>
                                          <p:spTgt spid="24578"/>
                                        </p:tgtEl>
                                        <p:attrNameLst>
                                          <p:attrName>style.visibility</p:attrName>
                                        </p:attrNameLst>
                                      </p:cBhvr>
                                      <p:to>
                                        <p:strVal val="visible"/>
                                      </p:to>
                                    </p:set>
                                    <p:anim calcmode="lin" valueType="num">
                                      <p:cBhvr additive="base">
                                        <p:cTn id="37" dur="1000" fill="hold"/>
                                        <p:tgtEl>
                                          <p:spTgt spid="24578"/>
                                        </p:tgtEl>
                                        <p:attrNameLst>
                                          <p:attrName>ppt_x</p:attrName>
                                        </p:attrNameLst>
                                      </p:cBhvr>
                                      <p:tavLst>
                                        <p:tav tm="0">
                                          <p:val>
                                            <p:strVal val="0-#ppt_w/2"/>
                                          </p:val>
                                        </p:tav>
                                        <p:tav tm="100000">
                                          <p:val>
                                            <p:strVal val="#ppt_x"/>
                                          </p:val>
                                        </p:tav>
                                      </p:tavLst>
                                    </p:anim>
                                    <p:anim calcmode="lin" valueType="num">
                                      <p:cBhvr additive="base">
                                        <p:cTn id="38" dur="1000" fill="hold"/>
                                        <p:tgtEl>
                                          <p:spTgt spid="24578"/>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24586"/>
                                        </p:tgtEl>
                                        <p:attrNameLst>
                                          <p:attrName>style.visibility</p:attrName>
                                        </p:attrNameLst>
                                      </p:cBhvr>
                                      <p:to>
                                        <p:strVal val="visible"/>
                                      </p:to>
                                    </p:set>
                                    <p:anim calcmode="lin" valueType="num">
                                      <p:cBhvr additive="base">
                                        <p:cTn id="43" dur="1000" fill="hold"/>
                                        <p:tgtEl>
                                          <p:spTgt spid="24586"/>
                                        </p:tgtEl>
                                        <p:attrNameLst>
                                          <p:attrName>ppt_x</p:attrName>
                                        </p:attrNameLst>
                                      </p:cBhvr>
                                      <p:tavLst>
                                        <p:tav tm="0">
                                          <p:val>
                                            <p:strVal val="0-#ppt_w/2"/>
                                          </p:val>
                                        </p:tav>
                                        <p:tav tm="100000">
                                          <p:val>
                                            <p:strVal val="#ppt_x"/>
                                          </p:val>
                                        </p:tav>
                                      </p:tavLst>
                                    </p:anim>
                                    <p:anim calcmode="lin" valueType="num">
                                      <p:cBhvr additive="base">
                                        <p:cTn id="44" dur="1000" fill="hold"/>
                                        <p:tgtEl>
                                          <p:spTgt spid="245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8839200" cy="7540526"/>
          </a:xfrm>
          <a:prstGeom prst="rect">
            <a:avLst/>
          </a:prstGeom>
          <a:noFill/>
        </p:spPr>
        <p:txBody>
          <a:bodyPr wrap="square" rtlCol="0">
            <a:spAutoFit/>
          </a:bodyPr>
          <a:lstStyle/>
          <a:p>
            <a:pPr algn="ctr"/>
            <a:r>
              <a:rPr lang="en-US" sz="4400" b="1" u="sng" dirty="0" smtClean="0"/>
              <a:t>General Ulysses S. Grant</a:t>
            </a:r>
          </a:p>
          <a:p>
            <a:r>
              <a:rPr lang="en-US" sz="4400" b="1" dirty="0" smtClean="0"/>
              <a:t>Why was </a:t>
            </a:r>
            <a:r>
              <a:rPr lang="en-US" sz="4400" b="1" u="sng" dirty="0" smtClean="0"/>
              <a:t>General Ulysses S. Grant</a:t>
            </a:r>
            <a:r>
              <a:rPr lang="en-US" sz="4400" b="1" dirty="0" smtClean="0"/>
              <a:t> important</a:t>
            </a:r>
            <a:r>
              <a:rPr lang="en-US" sz="4400" dirty="0" smtClean="0"/>
              <a:t> </a:t>
            </a:r>
            <a:r>
              <a:rPr lang="en-US" sz="4400" b="1" dirty="0" smtClean="0"/>
              <a:t>during the Civil War?</a:t>
            </a:r>
          </a:p>
          <a:p>
            <a:endParaRPr lang="en-US" sz="4400" b="1" dirty="0" smtClean="0"/>
          </a:p>
          <a:p>
            <a:r>
              <a:rPr lang="en-US" sz="4400" b="1" dirty="0" smtClean="0">
                <a:solidFill>
                  <a:srgbClr val="FF0000"/>
                </a:solidFill>
              </a:rPr>
              <a:t>U.S. Grant was the most successful Union General during the Civil War. After the war he would become our (Ohio) 18</a:t>
            </a:r>
            <a:r>
              <a:rPr lang="en-US" sz="4400" b="1" baseline="30000" dirty="0" smtClean="0">
                <a:solidFill>
                  <a:srgbClr val="FF0000"/>
                </a:solidFill>
              </a:rPr>
              <a:t>th</a:t>
            </a:r>
            <a:r>
              <a:rPr lang="en-US" sz="4400" b="1" dirty="0" smtClean="0">
                <a:solidFill>
                  <a:srgbClr val="FF0000"/>
                </a:solidFill>
              </a:rPr>
              <a:t> President.</a:t>
            </a:r>
          </a:p>
          <a:p>
            <a:pPr algn="ctr"/>
            <a:endParaRPr lang="en-US" sz="4400" b="1" u="sng"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12" descr="thCAYHT6O6.jpg"/>
          <p:cNvPicPr>
            <a:picLocks noChangeAspect="1"/>
          </p:cNvPicPr>
          <p:nvPr/>
        </p:nvPicPr>
        <p:blipFill>
          <a:blip r:embed="rId2" cstate="print"/>
          <a:srcRect/>
          <a:stretch>
            <a:fillRect/>
          </a:stretch>
        </p:blipFill>
        <p:spPr bwMode="auto">
          <a:xfrm>
            <a:off x="5791200" y="2209800"/>
            <a:ext cx="3352800" cy="2463800"/>
          </a:xfrm>
          <a:prstGeom prst="rect">
            <a:avLst/>
          </a:prstGeom>
          <a:noFill/>
          <a:ln w="9525">
            <a:noFill/>
            <a:miter lim="800000"/>
            <a:headEnd/>
            <a:tailEnd/>
          </a:ln>
        </p:spPr>
      </p:pic>
      <p:pic>
        <p:nvPicPr>
          <p:cNvPr id="62466" name="Picture 7" descr="th.jpg"/>
          <p:cNvPicPr>
            <a:picLocks noChangeAspect="1"/>
          </p:cNvPicPr>
          <p:nvPr/>
        </p:nvPicPr>
        <p:blipFill>
          <a:blip r:embed="rId3" cstate="print"/>
          <a:srcRect/>
          <a:stretch>
            <a:fillRect/>
          </a:stretch>
        </p:blipFill>
        <p:spPr bwMode="auto">
          <a:xfrm>
            <a:off x="5181600" y="4506913"/>
            <a:ext cx="3505200" cy="2351087"/>
          </a:xfrm>
          <a:prstGeom prst="rect">
            <a:avLst/>
          </a:prstGeom>
          <a:noFill/>
          <a:ln w="9525">
            <a:noFill/>
            <a:miter lim="800000"/>
            <a:headEnd/>
            <a:tailEnd/>
          </a:ln>
        </p:spPr>
      </p:pic>
      <p:pic>
        <p:nvPicPr>
          <p:cNvPr id="62467" name="Picture 8" descr="hh.jpg"/>
          <p:cNvPicPr>
            <a:picLocks noChangeAspect="1"/>
          </p:cNvPicPr>
          <p:nvPr/>
        </p:nvPicPr>
        <p:blipFill>
          <a:blip r:embed="rId4" cstate="print"/>
          <a:srcRect/>
          <a:stretch>
            <a:fillRect/>
          </a:stretch>
        </p:blipFill>
        <p:spPr bwMode="auto">
          <a:xfrm>
            <a:off x="228600" y="4191000"/>
            <a:ext cx="3556000" cy="2438400"/>
          </a:xfrm>
          <a:prstGeom prst="rect">
            <a:avLst/>
          </a:prstGeom>
          <a:noFill/>
          <a:ln w="9525">
            <a:noFill/>
            <a:miter lim="800000"/>
            <a:headEnd/>
            <a:tailEnd/>
          </a:ln>
        </p:spPr>
      </p:pic>
      <p:pic>
        <p:nvPicPr>
          <p:cNvPr id="62468" name="Picture 9" descr="gg.jpg"/>
          <p:cNvPicPr>
            <a:picLocks noChangeAspect="1"/>
          </p:cNvPicPr>
          <p:nvPr/>
        </p:nvPicPr>
        <p:blipFill>
          <a:blip r:embed="rId5" cstate="print"/>
          <a:srcRect/>
          <a:stretch>
            <a:fillRect/>
          </a:stretch>
        </p:blipFill>
        <p:spPr bwMode="auto">
          <a:xfrm>
            <a:off x="4724400" y="0"/>
            <a:ext cx="3351213" cy="2362200"/>
          </a:xfrm>
          <a:prstGeom prst="rect">
            <a:avLst/>
          </a:prstGeom>
          <a:noFill/>
          <a:ln w="9525">
            <a:noFill/>
            <a:miter lim="800000"/>
            <a:headEnd/>
            <a:tailEnd/>
          </a:ln>
        </p:spPr>
      </p:pic>
      <p:pic>
        <p:nvPicPr>
          <p:cNvPr id="62469" name="Picture 10" descr="thCAKAH83C.jpg"/>
          <p:cNvPicPr>
            <a:picLocks noChangeAspect="1"/>
          </p:cNvPicPr>
          <p:nvPr/>
        </p:nvPicPr>
        <p:blipFill>
          <a:blip r:embed="rId6" cstate="print"/>
          <a:srcRect/>
          <a:stretch>
            <a:fillRect/>
          </a:stretch>
        </p:blipFill>
        <p:spPr bwMode="auto">
          <a:xfrm>
            <a:off x="2819400" y="2362200"/>
            <a:ext cx="3214688" cy="1905000"/>
          </a:xfrm>
          <a:prstGeom prst="rect">
            <a:avLst/>
          </a:prstGeom>
          <a:noFill/>
          <a:ln w="9525">
            <a:noFill/>
            <a:miter lim="800000"/>
            <a:headEnd/>
            <a:tailEnd/>
          </a:ln>
        </p:spPr>
      </p:pic>
      <p:pic>
        <p:nvPicPr>
          <p:cNvPr id="62470" name="Picture 11" descr="thCAW9EDQS.jpg"/>
          <p:cNvPicPr>
            <a:picLocks noChangeAspect="1"/>
          </p:cNvPicPr>
          <p:nvPr/>
        </p:nvPicPr>
        <p:blipFill>
          <a:blip r:embed="rId7" cstate="print"/>
          <a:srcRect/>
          <a:stretch>
            <a:fillRect/>
          </a:stretch>
        </p:blipFill>
        <p:spPr bwMode="auto">
          <a:xfrm>
            <a:off x="0" y="0"/>
            <a:ext cx="3733800" cy="2632075"/>
          </a:xfrm>
          <a:prstGeom prst="rect">
            <a:avLst/>
          </a:prstGeom>
          <a:noFill/>
          <a:ln w="9525">
            <a:noFill/>
            <a:miter lim="800000"/>
            <a:headEnd/>
            <a:tailEnd/>
          </a:ln>
        </p:spPr>
      </p:pic>
      <p:pic>
        <p:nvPicPr>
          <p:cNvPr id="62471" name="Picture 13" descr="thCAK4L7DO.jpg"/>
          <p:cNvPicPr>
            <a:picLocks noChangeAspect="1"/>
          </p:cNvPicPr>
          <p:nvPr/>
        </p:nvPicPr>
        <p:blipFill>
          <a:blip r:embed="rId8" cstate="print"/>
          <a:srcRect/>
          <a:stretch>
            <a:fillRect/>
          </a:stretch>
        </p:blipFill>
        <p:spPr bwMode="auto">
          <a:xfrm>
            <a:off x="228600" y="2590800"/>
            <a:ext cx="2562225" cy="1827213"/>
          </a:xfrm>
          <a:prstGeom prst="rect">
            <a:avLst/>
          </a:prstGeom>
          <a:noFill/>
          <a:ln w="9525">
            <a:noFill/>
            <a:miter lim="800000"/>
            <a:headEnd/>
            <a:tailEnd/>
          </a:ln>
        </p:spPr>
      </p:pic>
      <p:sp>
        <p:nvSpPr>
          <p:cNvPr id="16" name="Rectangle 15"/>
          <p:cNvSpPr/>
          <p:nvPr/>
        </p:nvSpPr>
        <p:spPr>
          <a:xfrm>
            <a:off x="838200" y="3886200"/>
            <a:ext cx="7430239" cy="923330"/>
          </a:xfrm>
          <a:prstGeom prst="rect">
            <a:avLst/>
          </a:prstGeom>
          <a:noFill/>
        </p:spPr>
        <p:txBody>
          <a:bodyPr wrap="none">
            <a:spAutoFit/>
          </a:bodyPr>
          <a:lstStyle/>
          <a:p>
            <a:pPr algn="ctr" fontAlgn="auto">
              <a:spcBef>
                <a:spcPts val="0"/>
              </a:spcBef>
              <a:spcAft>
                <a:spcPts val="0"/>
              </a:spcAft>
              <a:defRPr/>
            </a:pPr>
            <a:r>
              <a:rPr lang="en-US" sz="5400" b="1" dirty="0">
                <a:ln w="17780" cmpd="sng">
                  <a:solidFill>
                    <a:srgbClr val="FFFFFF"/>
                  </a:solidFill>
                  <a:prstDash val="solid"/>
                  <a:miter lim="800000"/>
                </a:ln>
                <a:solidFill>
                  <a:schemeClr val="tx2"/>
                </a:solidFill>
                <a:effectLst>
                  <a:outerShdw blurRad="50800" algn="tl" rotWithShape="0">
                    <a:srgbClr val="000000"/>
                  </a:outerShdw>
                </a:effectLst>
                <a:latin typeface="+mn-lt"/>
              </a:rPr>
              <a:t>Northern</a:t>
            </a: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rPr>
              <a:t> &amp; </a:t>
            </a:r>
            <a:r>
              <a:rPr lang="en-US" sz="5400" b="1" dirty="0">
                <a:ln w="17780" cmpd="sng">
                  <a:solidFill>
                    <a:srgbClr val="FFFFFF"/>
                  </a:solidFill>
                  <a:prstDash val="solid"/>
                  <a:miter lim="800000"/>
                </a:ln>
                <a:solidFill>
                  <a:schemeClr val="bg1">
                    <a:lumMod val="50000"/>
                  </a:schemeClr>
                </a:solidFill>
                <a:effectLst>
                  <a:outerShdw blurRad="50800" algn="tl" rotWithShape="0">
                    <a:srgbClr val="000000"/>
                  </a:outerShdw>
                </a:effectLst>
                <a:latin typeface="+mn-lt"/>
              </a:rPr>
              <a:t>Southern</a:t>
            </a: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rPr>
              <a:t> KIA</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985433"/>
          </a:xfrm>
          <a:prstGeom prst="rect">
            <a:avLst/>
          </a:prstGeom>
          <a:noFill/>
        </p:spPr>
        <p:txBody>
          <a:bodyPr wrap="square" rtlCol="0">
            <a:spAutoFit/>
          </a:bodyPr>
          <a:lstStyle/>
          <a:p>
            <a:pPr algn="ctr"/>
            <a:r>
              <a:rPr lang="en-US" sz="4400" b="1" u="sng" dirty="0" smtClean="0">
                <a:ln w="17780" cmpd="sng">
                  <a:solidFill>
                    <a:srgbClr val="FFFFFF"/>
                  </a:solidFill>
                  <a:prstDash val="solid"/>
                  <a:miter lim="800000"/>
                </a:ln>
                <a:solidFill>
                  <a:schemeClr val="tx2"/>
                </a:solidFill>
                <a:effectLst>
                  <a:outerShdw blurRad="50800" algn="tl" rotWithShape="0">
                    <a:srgbClr val="000000"/>
                  </a:outerShdw>
                </a:effectLst>
                <a:latin typeface="Arial Black" pitchFamily="34" charset="0"/>
              </a:rPr>
              <a:t>Northern</a:t>
            </a:r>
            <a:r>
              <a:rPr lang="en-US" sz="4400" b="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&amp; </a:t>
            </a:r>
            <a:r>
              <a:rPr lang="en-US" sz="4400" b="1" u="sng" dirty="0" smtClean="0">
                <a:ln w="17780" cmpd="sng">
                  <a:solidFill>
                    <a:srgbClr val="FFFFFF"/>
                  </a:solidFill>
                  <a:prstDash val="solid"/>
                  <a:miter lim="800000"/>
                </a:ln>
                <a:solidFill>
                  <a:schemeClr val="bg1">
                    <a:lumMod val="50000"/>
                  </a:schemeClr>
                </a:solidFill>
                <a:effectLst>
                  <a:outerShdw blurRad="50800" algn="tl" rotWithShape="0">
                    <a:srgbClr val="000000"/>
                  </a:outerShdw>
                </a:effectLst>
                <a:latin typeface="Arial Black" pitchFamily="34" charset="0"/>
              </a:rPr>
              <a:t>Southern</a:t>
            </a:r>
            <a:r>
              <a:rPr lang="en-US" sz="4400" b="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KIA</a:t>
            </a:r>
          </a:p>
          <a:p>
            <a:r>
              <a:rPr lang="en-US" sz="2800" b="1" dirty="0" smtClean="0"/>
              <a:t>Why were </a:t>
            </a:r>
            <a:r>
              <a:rPr lang="en-US" sz="2800" b="1" u="sng" dirty="0" smtClean="0">
                <a:ln w="17780" cmpd="sng">
                  <a:solidFill>
                    <a:srgbClr val="FFFFFF"/>
                  </a:solidFill>
                  <a:prstDash val="solid"/>
                  <a:miter lim="800000"/>
                </a:ln>
                <a:solidFill>
                  <a:schemeClr val="tx2"/>
                </a:solidFill>
                <a:effectLst>
                  <a:outerShdw blurRad="50800" algn="tl" rotWithShape="0">
                    <a:srgbClr val="000000"/>
                  </a:outerShdw>
                </a:effectLst>
                <a:latin typeface="Arial Black" pitchFamily="34" charset="0"/>
              </a:rPr>
              <a:t>Northern</a:t>
            </a:r>
            <a:r>
              <a:rPr lang="en-US" sz="2800" b="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&amp; </a:t>
            </a:r>
            <a:r>
              <a:rPr lang="en-US" sz="2800" b="1" u="sng" dirty="0" smtClean="0">
                <a:ln w="17780" cmpd="sng">
                  <a:solidFill>
                    <a:srgbClr val="FFFFFF"/>
                  </a:solidFill>
                  <a:prstDash val="solid"/>
                  <a:miter lim="800000"/>
                </a:ln>
                <a:solidFill>
                  <a:schemeClr val="bg1">
                    <a:lumMod val="50000"/>
                  </a:schemeClr>
                </a:solidFill>
                <a:effectLst>
                  <a:outerShdw blurRad="50800" algn="tl" rotWithShape="0">
                    <a:srgbClr val="000000"/>
                  </a:outerShdw>
                </a:effectLst>
                <a:latin typeface="Arial Black" pitchFamily="34" charset="0"/>
              </a:rPr>
              <a:t>Southern</a:t>
            </a:r>
            <a:r>
              <a:rPr lang="en-US" sz="2800" b="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KIA</a:t>
            </a:r>
          </a:p>
          <a:p>
            <a:r>
              <a:rPr lang="en-US" sz="2800" b="1" dirty="0" smtClean="0"/>
              <a:t>important</a:t>
            </a:r>
            <a:r>
              <a:rPr lang="en-US" sz="2800" dirty="0" smtClean="0"/>
              <a:t> </a:t>
            </a:r>
            <a:r>
              <a:rPr lang="en-US" sz="2800" b="1" dirty="0" smtClean="0"/>
              <a:t>during the Civil War?</a:t>
            </a:r>
          </a:p>
          <a:p>
            <a:pPr algn="ctr"/>
            <a:endParaRPr lang="en-US" sz="4400" b="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endParaRPr>
          </a:p>
          <a:p>
            <a:endParaRPr lang="en-US" sz="4400" u="sng" dirty="0"/>
          </a:p>
        </p:txBody>
      </p:sp>
      <p:sp>
        <p:nvSpPr>
          <p:cNvPr id="7" name="TextBox 6"/>
          <p:cNvSpPr txBox="1"/>
          <p:nvPr/>
        </p:nvSpPr>
        <p:spPr>
          <a:xfrm>
            <a:off x="228600" y="1905000"/>
            <a:ext cx="8915400" cy="4154984"/>
          </a:xfrm>
          <a:prstGeom prst="rect">
            <a:avLst/>
          </a:prstGeom>
          <a:noFill/>
        </p:spPr>
        <p:txBody>
          <a:bodyPr wrap="square" rtlCol="0">
            <a:spAutoFit/>
          </a:bodyPr>
          <a:lstStyle/>
          <a:p>
            <a:r>
              <a:rPr lang="en-US" sz="4400" b="1" dirty="0" smtClean="0"/>
              <a:t>		</a:t>
            </a:r>
            <a:r>
              <a:rPr lang="en-US" sz="4400" b="1" u="sng" dirty="0" smtClean="0">
                <a:solidFill>
                  <a:srgbClr val="FF0000"/>
                </a:solidFill>
              </a:rPr>
              <a:t>North</a:t>
            </a:r>
            <a:r>
              <a:rPr lang="en-US" sz="4400" b="1" dirty="0" smtClean="0">
                <a:solidFill>
                  <a:srgbClr val="FF0000"/>
                </a:solidFill>
              </a:rPr>
              <a:t>		      </a:t>
            </a:r>
            <a:r>
              <a:rPr lang="en-US" sz="4400" b="1" u="sng" dirty="0" smtClean="0">
                <a:solidFill>
                  <a:srgbClr val="FF0000"/>
                </a:solidFill>
              </a:rPr>
              <a:t>South</a:t>
            </a:r>
          </a:p>
          <a:p>
            <a:r>
              <a:rPr lang="en-US" sz="4400" b="1" dirty="0" smtClean="0">
                <a:solidFill>
                  <a:srgbClr val="FF0000"/>
                </a:solidFill>
              </a:rPr>
              <a:t>KIA    @140,000		@72,000</a:t>
            </a:r>
          </a:p>
          <a:p>
            <a:r>
              <a:rPr lang="en-US" sz="3200" b="1" dirty="0" smtClean="0">
                <a:solidFill>
                  <a:srgbClr val="FF0000"/>
                </a:solidFill>
              </a:rPr>
              <a:t>Total Dead</a:t>
            </a:r>
            <a:r>
              <a:rPr lang="en-US" sz="4400" b="1" dirty="0" smtClean="0">
                <a:solidFill>
                  <a:srgbClr val="FF0000"/>
                </a:solidFill>
              </a:rPr>
              <a:t> @365,000	@260,000</a:t>
            </a:r>
          </a:p>
          <a:p>
            <a:r>
              <a:rPr lang="en-US" sz="4400" b="1" dirty="0" smtClean="0">
                <a:solidFill>
                  <a:srgbClr val="FF0000"/>
                </a:solidFill>
              </a:rPr>
              <a:t>WIA    @275,000		@137,000</a:t>
            </a:r>
          </a:p>
          <a:p>
            <a:endParaRPr lang="en-US" sz="4400" b="1" u="sng" dirty="0" smtClean="0">
              <a:solidFill>
                <a:srgbClr val="FF0000"/>
              </a:solidFill>
            </a:endParaRPr>
          </a:p>
          <a:p>
            <a:r>
              <a:rPr lang="en-US" sz="4400" b="1" u="sng" dirty="0" smtClean="0">
                <a:solidFill>
                  <a:srgbClr val="FF0000"/>
                </a:solidFill>
              </a:rPr>
              <a:t>Total Both Sides =</a:t>
            </a:r>
            <a:r>
              <a:rPr lang="en-US" sz="4400" b="1" dirty="0" smtClean="0">
                <a:solidFill>
                  <a:srgbClr val="FF0000"/>
                </a:solidFill>
              </a:rPr>
              <a:t>  @615,000</a:t>
            </a:r>
            <a:r>
              <a:rPr lang="en-US" sz="4400" b="1" u="sng" dirty="0" smtClean="0">
                <a:solidFill>
                  <a:srgbClr val="FF0000"/>
                </a:solidFill>
              </a:rPr>
              <a:t>               </a:t>
            </a:r>
            <a:endParaRPr lang="en-US" sz="4400" b="1" u="sng" dirty="0">
              <a:solidFill>
                <a:srgbClr val="FF0000"/>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2" descr="http://t2.gstatic.com/images?q=tbn:ANd9GcTZlNdg4_RBY7tmWAoJ6JP10AHmW5q5R9NBWH8QCN83-3VNZWIJ:www.whitehouse.gov/sites/default/files/first-family/masthead_image/16al_header_sm.jpg%3F1250877868"/>
          <p:cNvPicPr>
            <a:picLocks noChangeAspect="1" noChangeArrowheads="1"/>
          </p:cNvPicPr>
          <p:nvPr/>
        </p:nvPicPr>
        <p:blipFill>
          <a:blip r:embed="rId2" cstate="print"/>
          <a:srcRect/>
          <a:stretch>
            <a:fillRect/>
          </a:stretch>
        </p:blipFill>
        <p:spPr bwMode="auto">
          <a:xfrm>
            <a:off x="3810000" y="0"/>
            <a:ext cx="5334000" cy="1609725"/>
          </a:xfrm>
          <a:prstGeom prst="rect">
            <a:avLst/>
          </a:prstGeom>
          <a:noFill/>
          <a:ln w="9525">
            <a:noFill/>
            <a:miter lim="800000"/>
            <a:headEnd/>
            <a:tailEnd/>
          </a:ln>
        </p:spPr>
      </p:pic>
      <p:pic>
        <p:nvPicPr>
          <p:cNvPr id="63490" name="Picture 4" descr="http://t1.gstatic.com/images?q=tbn:ANd9GcQjEHthQncK1GWoXaNpS8n0njdwC90-nwR507mDq1b-FNMvpu5r:upload.wikimedia.org/wikipedia/commons/5/5c/Lincoln_Memorial_(Lincoln_contrasty).jpg"/>
          <p:cNvPicPr>
            <a:picLocks noChangeAspect="1" noChangeArrowheads="1"/>
          </p:cNvPicPr>
          <p:nvPr/>
        </p:nvPicPr>
        <p:blipFill>
          <a:blip r:embed="rId3" cstate="print"/>
          <a:srcRect/>
          <a:stretch>
            <a:fillRect/>
          </a:stretch>
        </p:blipFill>
        <p:spPr bwMode="auto">
          <a:xfrm>
            <a:off x="0" y="0"/>
            <a:ext cx="3867150" cy="2133600"/>
          </a:xfrm>
          <a:prstGeom prst="rect">
            <a:avLst/>
          </a:prstGeom>
          <a:noFill/>
          <a:ln w="9525">
            <a:noFill/>
            <a:miter lim="800000"/>
            <a:headEnd/>
            <a:tailEnd/>
          </a:ln>
        </p:spPr>
      </p:pic>
      <p:pic>
        <p:nvPicPr>
          <p:cNvPr id="63491" name="Picture 6" descr="http://t0.gstatic.com/images?q=tbn:ANd9GcT_iEXRbL1EXjI71XE1Bfh7rTiMpViYd3r4BKQC_Fg5R4GnlNvCkQ:www.history.com/news/wp-content/uploads/2012/11/lincoln-facts.jpg"/>
          <p:cNvPicPr>
            <a:picLocks noChangeAspect="1" noChangeArrowheads="1"/>
          </p:cNvPicPr>
          <p:nvPr/>
        </p:nvPicPr>
        <p:blipFill>
          <a:blip r:embed="rId4" cstate="print"/>
          <a:srcRect/>
          <a:stretch>
            <a:fillRect/>
          </a:stretch>
        </p:blipFill>
        <p:spPr bwMode="auto">
          <a:xfrm>
            <a:off x="3810000" y="1600200"/>
            <a:ext cx="5334000" cy="2209800"/>
          </a:xfrm>
          <a:prstGeom prst="rect">
            <a:avLst/>
          </a:prstGeom>
          <a:noFill/>
          <a:ln w="9525">
            <a:noFill/>
            <a:miter lim="800000"/>
            <a:headEnd/>
            <a:tailEnd/>
          </a:ln>
        </p:spPr>
      </p:pic>
      <p:pic>
        <p:nvPicPr>
          <p:cNvPr id="63492" name="Picture 8" descr="http://t2.gstatic.com/images?q=tbn:ANd9GcSFekzBtnnPMyysS460c70YRaf36fYWpLYL41aL_oV9NDtq8Vu-:yareah.com/wp-content/uploads/2012/11/Lincoln.jpg"/>
          <p:cNvPicPr>
            <a:picLocks noChangeAspect="1" noChangeArrowheads="1"/>
          </p:cNvPicPr>
          <p:nvPr/>
        </p:nvPicPr>
        <p:blipFill>
          <a:blip r:embed="rId5" cstate="print"/>
          <a:srcRect/>
          <a:stretch>
            <a:fillRect/>
          </a:stretch>
        </p:blipFill>
        <p:spPr bwMode="auto">
          <a:xfrm>
            <a:off x="0" y="2133600"/>
            <a:ext cx="3810000" cy="1981200"/>
          </a:xfrm>
          <a:prstGeom prst="rect">
            <a:avLst/>
          </a:prstGeom>
          <a:noFill/>
          <a:ln w="9525">
            <a:noFill/>
            <a:miter lim="800000"/>
            <a:headEnd/>
            <a:tailEnd/>
          </a:ln>
        </p:spPr>
      </p:pic>
      <p:pic>
        <p:nvPicPr>
          <p:cNvPr id="63493" name="Picture 10" descr="http://t2.gstatic.com/images?q=tbn:ANd9GcRgKdowNhj3QEY2eG3c7NfoqELSZqc1RYbZ8hZDEz4mo6S0aDSN:4.bp.blogspot.com/--cjSfz58-vI/T-3y7PS4bNI/AAAAAAAAIBs/bFJE-8vQG5k/s1600/Abraham-Lincoln.jpg"/>
          <p:cNvPicPr>
            <a:picLocks noChangeAspect="1" noChangeArrowheads="1"/>
          </p:cNvPicPr>
          <p:nvPr/>
        </p:nvPicPr>
        <p:blipFill>
          <a:blip r:embed="rId6" cstate="print"/>
          <a:srcRect/>
          <a:stretch>
            <a:fillRect/>
          </a:stretch>
        </p:blipFill>
        <p:spPr bwMode="auto">
          <a:xfrm>
            <a:off x="3810000" y="3810000"/>
            <a:ext cx="5334000" cy="1733550"/>
          </a:xfrm>
          <a:prstGeom prst="rect">
            <a:avLst/>
          </a:prstGeom>
          <a:noFill/>
          <a:ln w="9525">
            <a:noFill/>
            <a:miter lim="800000"/>
            <a:headEnd/>
            <a:tailEnd/>
          </a:ln>
        </p:spPr>
      </p:pic>
      <p:pic>
        <p:nvPicPr>
          <p:cNvPr id="63494" name="Picture 12" descr="http://t2.gstatic.com/images?q=tbn:ANd9GcR7gpppyXOIwKUrFJWKJgFmES1w9Yg6DR9ijMydcYd6rFWNlV-q:www.smschacha.com/wp-content/uploads/2012/06/abraham-lincoln-quotes-.png"/>
          <p:cNvPicPr>
            <a:picLocks noChangeAspect="1" noChangeArrowheads="1"/>
          </p:cNvPicPr>
          <p:nvPr/>
        </p:nvPicPr>
        <p:blipFill>
          <a:blip r:embed="rId7" cstate="print"/>
          <a:srcRect/>
          <a:stretch>
            <a:fillRect/>
          </a:stretch>
        </p:blipFill>
        <p:spPr bwMode="auto">
          <a:xfrm>
            <a:off x="0" y="4114800"/>
            <a:ext cx="3810000" cy="2743200"/>
          </a:xfrm>
          <a:prstGeom prst="rect">
            <a:avLst/>
          </a:prstGeom>
          <a:noFill/>
          <a:ln w="9525">
            <a:noFill/>
            <a:miter lim="800000"/>
            <a:headEnd/>
            <a:tailEnd/>
          </a:ln>
        </p:spPr>
      </p:pic>
      <p:pic>
        <p:nvPicPr>
          <p:cNvPr id="63495" name="Picture 14" descr="http://t0.gstatic.com/images?q=tbn:ANd9GcSnalV7gSs0U7GO7hidAM-XQdcpcGCyRNkmeZWLdcHlS3YDKdJo4w:quotes-lover.com/wp-content/uploads/I-destroy-my-enemies-when-I-make-them-my-friends.Abraham-Lincoln-quotes.jpg"/>
          <p:cNvPicPr>
            <a:picLocks noChangeAspect="1" noChangeArrowheads="1"/>
          </p:cNvPicPr>
          <p:nvPr/>
        </p:nvPicPr>
        <p:blipFill>
          <a:blip r:embed="rId8" cstate="print"/>
          <a:srcRect/>
          <a:stretch>
            <a:fillRect/>
          </a:stretch>
        </p:blipFill>
        <p:spPr bwMode="auto">
          <a:xfrm>
            <a:off x="3810000" y="5410200"/>
            <a:ext cx="5334000" cy="1447800"/>
          </a:xfrm>
          <a:prstGeom prst="rect">
            <a:avLst/>
          </a:prstGeom>
          <a:noFill/>
          <a:ln w="9525">
            <a:noFill/>
            <a:miter lim="800000"/>
            <a:headEnd/>
            <a:tailEnd/>
          </a:ln>
        </p:spPr>
      </p:pic>
      <p:sp>
        <p:nvSpPr>
          <p:cNvPr id="63496" name="TextBox 9"/>
          <p:cNvSpPr txBox="1">
            <a:spLocks noChangeArrowheads="1"/>
          </p:cNvSpPr>
          <p:nvPr/>
        </p:nvSpPr>
        <p:spPr bwMode="auto">
          <a:xfrm>
            <a:off x="2438400" y="2057400"/>
            <a:ext cx="4114800" cy="1938338"/>
          </a:xfrm>
          <a:prstGeom prst="rect">
            <a:avLst/>
          </a:prstGeom>
          <a:noFill/>
          <a:ln w="9525">
            <a:noFill/>
            <a:miter lim="800000"/>
            <a:headEnd/>
            <a:tailEnd/>
          </a:ln>
        </p:spPr>
        <p:txBody>
          <a:bodyPr>
            <a:spAutoFit/>
          </a:bodyPr>
          <a:lstStyle/>
          <a:p>
            <a:r>
              <a:rPr lang="en-US" sz="6000" dirty="0">
                <a:solidFill>
                  <a:srgbClr val="66CCFF"/>
                </a:solidFill>
                <a:latin typeface="Calibri" pitchFamily="34" charset="0"/>
              </a:rPr>
              <a:t>Lincoln is assassinated </a:t>
            </a:r>
          </a:p>
        </p:txBody>
      </p:sp>
    </p:spTree>
  </p:cSld>
  <p:clrMapOvr>
    <a:masterClrMapping/>
  </p:clrMapOvr>
  <p:transition>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Box 3"/>
          <p:cNvSpPr txBox="1">
            <a:spLocks noChangeArrowheads="1"/>
          </p:cNvSpPr>
          <p:nvPr/>
        </p:nvSpPr>
        <p:spPr bwMode="auto">
          <a:xfrm>
            <a:off x="0" y="304800"/>
            <a:ext cx="9144000" cy="5078313"/>
          </a:xfrm>
          <a:prstGeom prst="rect">
            <a:avLst/>
          </a:prstGeom>
          <a:noFill/>
          <a:ln w="9525">
            <a:noFill/>
            <a:miter lim="800000"/>
            <a:headEnd/>
            <a:tailEnd/>
          </a:ln>
        </p:spPr>
        <p:txBody>
          <a:bodyPr>
            <a:spAutoFit/>
          </a:bodyPr>
          <a:lstStyle/>
          <a:p>
            <a:pPr algn="ctr"/>
            <a:r>
              <a:rPr lang="en-US" sz="3600" b="1" u="sng" dirty="0">
                <a:latin typeface="Calibri" pitchFamily="34" charset="0"/>
              </a:rPr>
              <a:t>Frederick Douglass</a:t>
            </a:r>
          </a:p>
          <a:p>
            <a:pPr algn="ctr"/>
            <a:endParaRPr lang="en-US" sz="3600" u="sng" dirty="0">
              <a:latin typeface="Calibri" pitchFamily="34" charset="0"/>
            </a:endParaRPr>
          </a:p>
          <a:p>
            <a:r>
              <a:rPr lang="en-US" sz="3600" b="1" dirty="0">
                <a:latin typeface="Calibri" pitchFamily="34" charset="0"/>
              </a:rPr>
              <a:t>Why was Frederick Douglass important during the Civil War?</a:t>
            </a:r>
          </a:p>
          <a:p>
            <a:endParaRPr lang="en-US" sz="3600" b="1" u="sng" dirty="0">
              <a:latin typeface="Calibri" pitchFamily="34" charset="0"/>
            </a:endParaRPr>
          </a:p>
          <a:p>
            <a:r>
              <a:rPr lang="en-US" sz="3600" b="1" u="sng" dirty="0">
                <a:solidFill>
                  <a:srgbClr val="FF0000"/>
                </a:solidFill>
                <a:latin typeface="Calibri" pitchFamily="34" charset="0"/>
              </a:rPr>
              <a:t>After escaping slavery he became a leader of the Abolitionist movement by giving inspiring speeches and writing against slavery. </a:t>
            </a:r>
            <a:r>
              <a:rPr lang="en-US" sz="3600" b="1" u="sng" dirty="0" smtClean="0">
                <a:solidFill>
                  <a:srgbClr val="FF0000"/>
                </a:solidFill>
                <a:latin typeface="Calibri" pitchFamily="34" charset="0"/>
              </a:rPr>
              <a:t>He was the </a:t>
            </a:r>
            <a:r>
              <a:rPr lang="en-US" sz="3600" b="1" u="sng" dirty="0">
                <a:solidFill>
                  <a:srgbClr val="FF0000"/>
                </a:solidFill>
                <a:latin typeface="Calibri" pitchFamily="34" charset="0"/>
              </a:rPr>
              <a:t>Voice of Anti-Slavery Movement. @1840’s</a:t>
            </a:r>
            <a:endParaRPr lang="en-US" sz="3600" u="sng" dirty="0">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0248960"/>
          </a:xfrm>
          <a:prstGeom prst="rect">
            <a:avLst/>
          </a:prstGeom>
          <a:noFill/>
        </p:spPr>
        <p:txBody>
          <a:bodyPr wrap="square" rtlCol="0">
            <a:spAutoFit/>
          </a:bodyPr>
          <a:lstStyle/>
          <a:p>
            <a:pPr algn="ctr"/>
            <a:r>
              <a:rPr lang="en-US" sz="4400" b="1" u="sng" dirty="0" smtClean="0">
                <a:latin typeface="Calibri" pitchFamily="34" charset="0"/>
              </a:rPr>
              <a:t>Lincoln is Assassinated</a:t>
            </a:r>
          </a:p>
          <a:p>
            <a:pPr algn="ctr"/>
            <a:r>
              <a:rPr lang="en-US" sz="4400" b="1" dirty="0" smtClean="0"/>
              <a:t>Why was </a:t>
            </a:r>
            <a:r>
              <a:rPr lang="en-US" sz="4400" b="1" u="sng" dirty="0" smtClean="0">
                <a:latin typeface="Calibri" pitchFamily="34" charset="0"/>
              </a:rPr>
              <a:t>Lincoln being Assassinated</a:t>
            </a:r>
          </a:p>
          <a:p>
            <a:r>
              <a:rPr lang="en-US" sz="4400" b="1" dirty="0" smtClean="0"/>
              <a:t>important</a:t>
            </a:r>
            <a:r>
              <a:rPr lang="en-US" sz="4400" dirty="0" smtClean="0"/>
              <a:t> </a:t>
            </a:r>
            <a:r>
              <a:rPr lang="en-US" sz="4400" b="1" dirty="0" smtClean="0"/>
              <a:t>during the Civil War?</a:t>
            </a:r>
          </a:p>
          <a:p>
            <a:r>
              <a:rPr lang="en-US" sz="4400" b="1" u="sng" dirty="0" smtClean="0">
                <a:solidFill>
                  <a:srgbClr val="FF0000"/>
                </a:solidFill>
              </a:rPr>
              <a:t>Lincoln was assassinated on April 14</a:t>
            </a:r>
            <a:r>
              <a:rPr lang="en-US" sz="4400" b="1" u="sng" baseline="30000" dirty="0" smtClean="0">
                <a:solidFill>
                  <a:srgbClr val="FF0000"/>
                </a:solidFill>
              </a:rPr>
              <a:t>th</a:t>
            </a:r>
            <a:r>
              <a:rPr lang="en-US" sz="4400" b="1" u="sng" dirty="0" smtClean="0">
                <a:solidFill>
                  <a:srgbClr val="FF0000"/>
                </a:solidFill>
              </a:rPr>
              <a:t>, 1865. He was the 1</a:t>
            </a:r>
            <a:r>
              <a:rPr lang="en-US" sz="4400" b="1" u="sng" baseline="30000" dirty="0" smtClean="0">
                <a:solidFill>
                  <a:srgbClr val="FF0000"/>
                </a:solidFill>
              </a:rPr>
              <a:t>st</a:t>
            </a:r>
            <a:r>
              <a:rPr lang="en-US" sz="4400" b="1" u="sng" dirty="0" smtClean="0">
                <a:solidFill>
                  <a:srgbClr val="FF0000"/>
                </a:solidFill>
              </a:rPr>
              <a:t> American President to be assassinated. It was planned and carried out by John Wilkes Booth in order to revive the confederate cause.</a:t>
            </a:r>
          </a:p>
          <a:p>
            <a:pPr algn="ctr"/>
            <a:endParaRPr lang="en-US" sz="4400" b="1" u="sng" dirty="0" smtClean="0">
              <a:latin typeface="Calibri" pitchFamily="34" charset="0"/>
            </a:endParaRPr>
          </a:p>
          <a:p>
            <a:pPr algn="ctr"/>
            <a:endParaRPr lang="en-US" sz="4400" b="1" u="sng" dirty="0" smtClean="0">
              <a:latin typeface="Calibri" pitchFamily="34" charset="0"/>
            </a:endParaRPr>
          </a:p>
          <a:p>
            <a:pPr algn="ctr"/>
            <a:endParaRPr lang="en-US" sz="4400" b="1" u="sng" dirty="0" smtClean="0">
              <a:latin typeface="Calibri" pitchFamily="34" charset="0"/>
            </a:endParaRPr>
          </a:p>
          <a:p>
            <a:pPr algn="ctr"/>
            <a:r>
              <a:rPr lang="en-US" sz="4400" b="1" u="sng" dirty="0" smtClean="0">
                <a:latin typeface="Calibri" pitchFamily="34" charset="0"/>
              </a:rPr>
              <a:t> </a:t>
            </a:r>
          </a:p>
          <a:p>
            <a:pPr algn="ctr"/>
            <a:endParaRPr lang="en-US" sz="4400" b="1"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r>
              <a:rPr lang="en-US" dirty="0" smtClean="0"/>
              <a:t>Reconstruction of the South</a:t>
            </a:r>
          </a:p>
        </p:txBody>
      </p:sp>
      <p:pic>
        <p:nvPicPr>
          <p:cNvPr id="64514" name="Picture 2" descr="http://img.docstoccdn.com/thumb/orig/123019832.png"/>
          <p:cNvPicPr>
            <a:picLocks noChangeAspect="1" noChangeArrowheads="1"/>
          </p:cNvPicPr>
          <p:nvPr/>
        </p:nvPicPr>
        <p:blipFill>
          <a:blip r:embed="rId2" cstate="print"/>
          <a:srcRect/>
          <a:stretch>
            <a:fillRect/>
          </a:stretch>
        </p:blipFill>
        <p:spPr bwMode="auto">
          <a:xfrm>
            <a:off x="0" y="1143000"/>
            <a:ext cx="4419600" cy="3316288"/>
          </a:xfrm>
          <a:prstGeom prst="rect">
            <a:avLst/>
          </a:prstGeom>
          <a:noFill/>
          <a:ln w="9525">
            <a:noFill/>
            <a:miter lim="800000"/>
            <a:headEnd/>
            <a:tailEnd/>
          </a:ln>
        </p:spPr>
      </p:pic>
      <p:pic>
        <p:nvPicPr>
          <p:cNvPr id="64515" name="Picture 4" descr="http://www.legendsofamerica.com/photos-americanhistory/Reconstruction%20of%20the%20South,%20Eastern%20District%20of%20Pennsylvania,%201867-500.jpg"/>
          <p:cNvPicPr>
            <a:picLocks noChangeAspect="1" noChangeArrowheads="1"/>
          </p:cNvPicPr>
          <p:nvPr/>
        </p:nvPicPr>
        <p:blipFill>
          <a:blip r:embed="rId3" cstate="print"/>
          <a:srcRect/>
          <a:stretch>
            <a:fillRect/>
          </a:stretch>
        </p:blipFill>
        <p:spPr bwMode="auto">
          <a:xfrm>
            <a:off x="4826000" y="1143000"/>
            <a:ext cx="4318000" cy="3048000"/>
          </a:xfrm>
          <a:prstGeom prst="rect">
            <a:avLst/>
          </a:prstGeom>
          <a:noFill/>
          <a:ln w="9525">
            <a:noFill/>
            <a:miter lim="800000"/>
            <a:headEnd/>
            <a:tailEnd/>
          </a:ln>
        </p:spPr>
      </p:pic>
      <p:pic>
        <p:nvPicPr>
          <p:cNvPr id="64516" name="Picture 6" descr="http://screconstruction.org/Reconstruction/Home_files/shapeimage_1.png"/>
          <p:cNvPicPr>
            <a:picLocks noChangeAspect="1" noChangeArrowheads="1"/>
          </p:cNvPicPr>
          <p:nvPr/>
        </p:nvPicPr>
        <p:blipFill>
          <a:blip r:embed="rId4" cstate="print"/>
          <a:srcRect/>
          <a:stretch>
            <a:fillRect/>
          </a:stretch>
        </p:blipFill>
        <p:spPr bwMode="auto">
          <a:xfrm>
            <a:off x="0" y="4191000"/>
            <a:ext cx="3275013" cy="2667000"/>
          </a:xfrm>
          <a:prstGeom prst="rect">
            <a:avLst/>
          </a:prstGeom>
          <a:noFill/>
          <a:ln w="9525">
            <a:noFill/>
            <a:miter lim="800000"/>
            <a:headEnd/>
            <a:tailEnd/>
          </a:ln>
        </p:spPr>
      </p:pic>
      <p:pic>
        <p:nvPicPr>
          <p:cNvPr id="64517" name="Picture 8" descr="http://upload.wikimedia.org/wikipedia/commons/thumb/0/03/EmancipationPhoto.jpg/220px-EmancipationPhoto.jpg"/>
          <p:cNvPicPr>
            <a:picLocks noChangeAspect="1" noChangeArrowheads="1"/>
          </p:cNvPicPr>
          <p:nvPr/>
        </p:nvPicPr>
        <p:blipFill>
          <a:blip r:embed="rId5" cstate="print"/>
          <a:srcRect/>
          <a:stretch>
            <a:fillRect/>
          </a:stretch>
        </p:blipFill>
        <p:spPr bwMode="auto">
          <a:xfrm>
            <a:off x="3352800" y="4267200"/>
            <a:ext cx="3257550" cy="2590800"/>
          </a:xfrm>
          <a:prstGeom prst="rect">
            <a:avLst/>
          </a:prstGeom>
          <a:noFill/>
          <a:ln w="9525">
            <a:noFill/>
            <a:miter lim="800000"/>
            <a:headEnd/>
            <a:tailEnd/>
          </a:ln>
        </p:spPr>
      </p:pic>
      <p:pic>
        <p:nvPicPr>
          <p:cNvPr id="64518" name="Picture 10" descr="http://t0.gstatic.com/images?q=tbn:ANd9GcTx1O6ZNEH8Y5BDNb97IzO1vJTeNO_n3mbJ6yydHowGa0kr8CaUXg:www.ducksters.com/history/civil_war/reconstruction_charleston_south_carolina.jpg"/>
          <p:cNvPicPr>
            <a:picLocks noChangeAspect="1" noChangeArrowheads="1"/>
          </p:cNvPicPr>
          <p:nvPr/>
        </p:nvPicPr>
        <p:blipFill>
          <a:blip r:embed="rId6" cstate="print"/>
          <a:srcRect/>
          <a:stretch>
            <a:fillRect/>
          </a:stretch>
        </p:blipFill>
        <p:spPr bwMode="auto">
          <a:xfrm>
            <a:off x="6705600" y="4192588"/>
            <a:ext cx="2438400" cy="2665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9144000" cy="6863417"/>
          </a:xfrm>
          <a:prstGeom prst="rect">
            <a:avLst/>
          </a:prstGeom>
          <a:noFill/>
        </p:spPr>
        <p:txBody>
          <a:bodyPr wrap="square" rtlCol="0">
            <a:spAutoFit/>
          </a:bodyPr>
          <a:lstStyle/>
          <a:p>
            <a:pPr algn="ctr"/>
            <a:r>
              <a:rPr lang="en-US" sz="4400" u="sng" dirty="0" smtClean="0"/>
              <a:t>Reconstruction of the South</a:t>
            </a:r>
          </a:p>
          <a:p>
            <a:r>
              <a:rPr lang="en-US" sz="4400" b="1" dirty="0" smtClean="0"/>
              <a:t>Why was the </a:t>
            </a:r>
            <a:r>
              <a:rPr lang="en-US" sz="4400" u="sng" dirty="0" smtClean="0"/>
              <a:t>Reconstruction of the South </a:t>
            </a:r>
            <a:r>
              <a:rPr lang="en-US" sz="4400" b="1" dirty="0" smtClean="0"/>
              <a:t>important</a:t>
            </a:r>
            <a:r>
              <a:rPr lang="en-US" sz="4400" dirty="0" smtClean="0"/>
              <a:t> </a:t>
            </a:r>
            <a:r>
              <a:rPr lang="en-US" sz="4400" b="1" dirty="0" smtClean="0"/>
              <a:t>during the Civil War?</a:t>
            </a:r>
          </a:p>
          <a:p>
            <a:r>
              <a:rPr lang="en-US" sz="4400" b="1" dirty="0" smtClean="0">
                <a:solidFill>
                  <a:srgbClr val="FF0000"/>
                </a:solidFill>
              </a:rPr>
              <a:t>1865-1877 is a time period in US History after the Civil War when the south was rebuilt, reorganized and readmitted to the union.</a:t>
            </a:r>
          </a:p>
          <a:p>
            <a:endParaRPr lang="en-US" sz="4400" u="sng"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historymatters.gmu.edu/mpimages/mp062.jpg"/>
          <p:cNvPicPr>
            <a:picLocks noChangeAspect="1" noChangeArrowheads="1"/>
          </p:cNvPicPr>
          <p:nvPr/>
        </p:nvPicPr>
        <p:blipFill>
          <a:blip r:embed="rId2" cstate="print"/>
          <a:srcRect/>
          <a:stretch>
            <a:fillRect/>
          </a:stretch>
        </p:blipFill>
        <p:spPr bwMode="auto">
          <a:xfrm>
            <a:off x="0" y="4572000"/>
            <a:ext cx="3057706" cy="2133600"/>
          </a:xfrm>
          <a:prstGeom prst="rect">
            <a:avLst/>
          </a:prstGeom>
          <a:noFill/>
          <a:effectLst>
            <a:glow rad="101600">
              <a:schemeClr val="bg1">
                <a:alpha val="60000"/>
              </a:schemeClr>
            </a:glow>
          </a:effectLst>
        </p:spPr>
      </p:pic>
      <p:pic>
        <p:nvPicPr>
          <p:cNvPr id="2056" name="Picture 8" descr="http://www.historycentral.com/AfiricanAmerican/FugitiveSlaveLaw.jpg"/>
          <p:cNvPicPr>
            <a:picLocks noChangeAspect="1" noChangeArrowheads="1"/>
          </p:cNvPicPr>
          <p:nvPr/>
        </p:nvPicPr>
        <p:blipFill>
          <a:blip r:embed="rId3" cstate="print"/>
          <a:srcRect/>
          <a:stretch>
            <a:fillRect/>
          </a:stretch>
        </p:blipFill>
        <p:spPr bwMode="auto">
          <a:xfrm>
            <a:off x="4746980" y="2971800"/>
            <a:ext cx="4397020" cy="2895600"/>
          </a:xfrm>
          <a:prstGeom prst="rect">
            <a:avLst/>
          </a:prstGeom>
          <a:noFill/>
          <a:effectLst>
            <a:glow rad="101600">
              <a:schemeClr val="bg1">
                <a:alpha val="60000"/>
              </a:schemeClr>
            </a:glow>
          </a:effectLst>
        </p:spPr>
      </p:pic>
      <p:pic>
        <p:nvPicPr>
          <p:cNvPr id="2054" name="Picture 6" descr="http://www.loc.gov/exhibits/african/images/boston.jpg"/>
          <p:cNvPicPr>
            <a:picLocks noChangeAspect="1" noChangeArrowheads="1"/>
          </p:cNvPicPr>
          <p:nvPr/>
        </p:nvPicPr>
        <p:blipFill>
          <a:blip r:embed="rId4" cstate="print"/>
          <a:srcRect/>
          <a:stretch>
            <a:fillRect/>
          </a:stretch>
        </p:blipFill>
        <p:spPr bwMode="auto">
          <a:xfrm>
            <a:off x="152400" y="0"/>
            <a:ext cx="4267200" cy="2964493"/>
          </a:xfrm>
          <a:prstGeom prst="rect">
            <a:avLst/>
          </a:prstGeom>
          <a:noFill/>
          <a:effectLst>
            <a:glow rad="101600">
              <a:schemeClr val="bg1">
                <a:alpha val="60000"/>
              </a:schemeClr>
            </a:glow>
          </a:effectLst>
        </p:spPr>
      </p:pic>
      <p:pic>
        <p:nvPicPr>
          <p:cNvPr id="2050" name="Picture 2" descr="http://4.bp.blogspot.com/-ift9LKM2yXc/UH1in9qG8-I/AAAAAAAABe8/Yyb3P97AuXo/s1600/fsa.jpg"/>
          <p:cNvPicPr>
            <a:picLocks noChangeAspect="1" noChangeArrowheads="1"/>
          </p:cNvPicPr>
          <p:nvPr/>
        </p:nvPicPr>
        <p:blipFill>
          <a:blip r:embed="rId5" cstate="print"/>
          <a:srcRect/>
          <a:stretch>
            <a:fillRect/>
          </a:stretch>
        </p:blipFill>
        <p:spPr bwMode="auto">
          <a:xfrm>
            <a:off x="2667000" y="2057400"/>
            <a:ext cx="2781837" cy="2057400"/>
          </a:xfrm>
          <a:prstGeom prst="rect">
            <a:avLst/>
          </a:prstGeom>
          <a:noFill/>
          <a:effectLst>
            <a:glow rad="101600">
              <a:schemeClr val="bg1">
                <a:alpha val="60000"/>
              </a:schemeClr>
            </a:glow>
          </a:effectLst>
        </p:spPr>
      </p:pic>
      <p:sp>
        <p:nvSpPr>
          <p:cNvPr id="2" name="TextBox 1"/>
          <p:cNvSpPr txBox="1"/>
          <p:nvPr/>
        </p:nvSpPr>
        <p:spPr>
          <a:xfrm>
            <a:off x="5029200" y="0"/>
            <a:ext cx="4114800" cy="3140075"/>
          </a:xfrm>
          <a:prstGeom prst="rect">
            <a:avLst/>
          </a:prstGeom>
          <a:noFill/>
        </p:spPr>
        <p:txBody>
          <a:bodyPr>
            <a:spAutoFit/>
          </a:bodyPr>
          <a:lstStyle/>
          <a:p>
            <a:pPr algn="ctr" fontAlgn="auto">
              <a:spcBef>
                <a:spcPts val="0"/>
              </a:spcBef>
              <a:spcAft>
                <a:spcPts val="0"/>
              </a:spcAft>
              <a:defRPr/>
            </a:pPr>
            <a:r>
              <a:rPr lang="en-US" sz="6600" dirty="0">
                <a:effectLst>
                  <a:outerShdw blurRad="38100" dist="38100" dir="2700000" algn="tl">
                    <a:srgbClr val="000000">
                      <a:alpha val="43137"/>
                    </a:srgbClr>
                  </a:outerShdw>
                </a:effectLst>
                <a:latin typeface="Blackadder ITC" pitchFamily="82" charset="0"/>
              </a:rPr>
              <a:t>The </a:t>
            </a:r>
          </a:p>
          <a:p>
            <a:pPr algn="ctr" fontAlgn="auto">
              <a:spcBef>
                <a:spcPts val="0"/>
              </a:spcBef>
              <a:spcAft>
                <a:spcPts val="0"/>
              </a:spcAft>
              <a:defRPr/>
            </a:pPr>
            <a:r>
              <a:rPr lang="en-US" sz="6600" dirty="0">
                <a:effectLst>
                  <a:outerShdw blurRad="38100" dist="38100" dir="2700000" algn="tl">
                    <a:srgbClr val="000000">
                      <a:alpha val="43137"/>
                    </a:srgbClr>
                  </a:outerShdw>
                </a:effectLst>
                <a:latin typeface="Blackadder ITC" pitchFamily="82" charset="0"/>
              </a:rPr>
              <a:t>Fugitive</a:t>
            </a:r>
          </a:p>
          <a:p>
            <a:pPr algn="ctr" fontAlgn="auto">
              <a:spcBef>
                <a:spcPts val="0"/>
              </a:spcBef>
              <a:spcAft>
                <a:spcPts val="0"/>
              </a:spcAft>
              <a:defRPr/>
            </a:pPr>
            <a:r>
              <a:rPr lang="en-US" sz="6600" dirty="0">
                <a:effectLst>
                  <a:outerShdw blurRad="38100" dist="38100" dir="2700000" algn="tl">
                    <a:srgbClr val="000000">
                      <a:alpha val="43137"/>
                    </a:srgbClr>
                  </a:outerShdw>
                </a:effectLst>
                <a:latin typeface="Blackadder ITC" pitchFamily="82" charset="0"/>
              </a:rPr>
              <a:t> Slave Act</a:t>
            </a:r>
          </a:p>
        </p:txBody>
      </p:sp>
      <p:pic>
        <p:nvPicPr>
          <p:cNvPr id="2052" name="Picture 4" descr="http://www.pbs.org/wnet/slavery/experience/legal/images/feature1_pic1.jpg"/>
          <p:cNvPicPr>
            <a:picLocks noChangeAspect="1" noChangeArrowheads="1"/>
          </p:cNvPicPr>
          <p:nvPr/>
        </p:nvPicPr>
        <p:blipFill>
          <a:blip r:embed="rId6" cstate="print"/>
          <a:srcRect/>
          <a:stretch>
            <a:fillRect/>
          </a:stretch>
        </p:blipFill>
        <p:spPr bwMode="auto">
          <a:xfrm>
            <a:off x="3505200" y="5105400"/>
            <a:ext cx="5257800" cy="1752600"/>
          </a:xfrm>
          <a:prstGeom prst="rect">
            <a:avLst/>
          </a:prstGeom>
          <a:noFill/>
          <a:effectLst>
            <a:glow rad="101600">
              <a:schemeClr val="bg1">
                <a:alpha val="60000"/>
              </a:schemeClr>
            </a:glow>
          </a:effectLst>
        </p:spPr>
      </p:pic>
      <p:pic>
        <p:nvPicPr>
          <p:cNvPr id="2058" name="Picture 10" descr="http://americanabolitionist.liberalarts.iupui.edu/reward2.jpg"/>
          <p:cNvPicPr>
            <a:picLocks noChangeAspect="1" noChangeArrowheads="1"/>
          </p:cNvPicPr>
          <p:nvPr/>
        </p:nvPicPr>
        <p:blipFill>
          <a:blip r:embed="rId7" cstate="print"/>
          <a:srcRect/>
          <a:stretch>
            <a:fillRect/>
          </a:stretch>
        </p:blipFill>
        <p:spPr bwMode="auto">
          <a:xfrm>
            <a:off x="0" y="1905000"/>
            <a:ext cx="2819400" cy="2389442"/>
          </a:xfrm>
          <a:prstGeom prst="rect">
            <a:avLst/>
          </a:prstGeom>
          <a:noFill/>
          <a:effectLst>
            <a:glow rad="101600">
              <a:schemeClr val="bg1">
                <a:alpha val="60000"/>
              </a:schemeClr>
            </a:glow>
          </a:effectLst>
        </p:spPr>
      </p:pic>
      <p:pic>
        <p:nvPicPr>
          <p:cNvPr id="2060" name="Picture 12" descr="http://upload.wikimedia.org/wikipedia/commons/c/ca/CitizensOfBoston_ca1855_Cornell.jpg"/>
          <p:cNvPicPr>
            <a:picLocks noChangeAspect="1" noChangeArrowheads="1"/>
          </p:cNvPicPr>
          <p:nvPr/>
        </p:nvPicPr>
        <p:blipFill>
          <a:blip r:embed="rId8" cstate="print"/>
          <a:srcRect/>
          <a:stretch>
            <a:fillRect/>
          </a:stretch>
        </p:blipFill>
        <p:spPr bwMode="auto">
          <a:xfrm>
            <a:off x="1828800" y="3124200"/>
            <a:ext cx="2209800" cy="2209800"/>
          </a:xfrm>
          <a:prstGeom prst="rect">
            <a:avLst/>
          </a:prstGeom>
          <a:noFill/>
          <a:effectLst>
            <a:glow rad="101600">
              <a:schemeClr val="bg1">
                <a:alpha val="60000"/>
              </a:schemeClr>
            </a:glo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Box 3"/>
          <p:cNvSpPr txBox="1">
            <a:spLocks noChangeArrowheads="1"/>
          </p:cNvSpPr>
          <p:nvPr/>
        </p:nvSpPr>
        <p:spPr bwMode="auto">
          <a:xfrm>
            <a:off x="0" y="0"/>
            <a:ext cx="9144000" cy="8710077"/>
          </a:xfrm>
          <a:prstGeom prst="rect">
            <a:avLst/>
          </a:prstGeom>
          <a:noFill/>
          <a:ln w="9525">
            <a:noFill/>
            <a:miter lim="800000"/>
            <a:headEnd/>
            <a:tailEnd/>
          </a:ln>
        </p:spPr>
        <p:txBody>
          <a:bodyPr>
            <a:spAutoFit/>
          </a:bodyPr>
          <a:lstStyle/>
          <a:p>
            <a:pPr algn="ctr"/>
            <a:r>
              <a:rPr lang="en-US" sz="4000" b="1" u="sng" dirty="0">
                <a:latin typeface="Calibri" pitchFamily="34" charset="0"/>
              </a:rPr>
              <a:t>Fugitive Slave Act</a:t>
            </a:r>
          </a:p>
          <a:p>
            <a:pPr algn="ctr"/>
            <a:endParaRPr lang="en-US" sz="4000" b="1" u="sng" dirty="0">
              <a:latin typeface="Calibri" pitchFamily="34" charset="0"/>
            </a:endParaRPr>
          </a:p>
          <a:p>
            <a:r>
              <a:rPr lang="en-US" sz="4000" b="1" dirty="0">
                <a:latin typeface="Calibri" pitchFamily="34" charset="0"/>
              </a:rPr>
              <a:t>Why was </a:t>
            </a:r>
            <a:r>
              <a:rPr lang="en-US" sz="4000" b="1" u="sng" dirty="0">
                <a:latin typeface="Calibri" pitchFamily="34" charset="0"/>
              </a:rPr>
              <a:t>Fugitive Slave Act </a:t>
            </a:r>
            <a:r>
              <a:rPr lang="en-US" sz="4000" b="1" dirty="0">
                <a:latin typeface="Calibri" pitchFamily="34" charset="0"/>
              </a:rPr>
              <a:t>important during the Civil War?</a:t>
            </a:r>
          </a:p>
          <a:p>
            <a:r>
              <a:rPr lang="en-US" sz="4000" b="1" u="sng" dirty="0" smtClean="0">
                <a:solidFill>
                  <a:srgbClr val="FF0000"/>
                </a:solidFill>
                <a:latin typeface="Calibri" pitchFamily="34" charset="0"/>
              </a:rPr>
              <a:t>1850 </a:t>
            </a:r>
            <a:r>
              <a:rPr lang="en-US" sz="4000" b="1" u="sng" dirty="0">
                <a:solidFill>
                  <a:srgbClr val="FF0000"/>
                </a:solidFill>
                <a:latin typeface="Calibri" pitchFamily="34" charset="0"/>
              </a:rPr>
              <a:t>Law that allowed slave owners to recapture runaway slaves</a:t>
            </a:r>
            <a:r>
              <a:rPr lang="en-US" sz="4000" b="1" u="sng" dirty="0" smtClean="0">
                <a:solidFill>
                  <a:srgbClr val="FF0000"/>
                </a:solidFill>
                <a:latin typeface="Calibri" pitchFamily="34" charset="0"/>
              </a:rPr>
              <a:t>. </a:t>
            </a:r>
            <a:r>
              <a:rPr lang="en-US" sz="4000" b="1" u="sng" dirty="0" smtClean="0">
                <a:solidFill>
                  <a:srgbClr val="FF0000"/>
                </a:solidFill>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The law resulted in many free blacks being  recaptured and sold back into slavery, which angered northerners.</a:t>
            </a:r>
          </a:p>
          <a:p>
            <a:r>
              <a:rPr lang="en-US" sz="4000" b="1" u="sng" dirty="0" smtClean="0">
                <a:solidFill>
                  <a:srgbClr val="FF0000"/>
                </a:solidFill>
                <a:latin typeface="Calibri" pitchFamily="34" charset="0"/>
              </a:rPr>
              <a:t>It </a:t>
            </a:r>
            <a:r>
              <a:rPr lang="en-US" sz="4000" b="1" u="sng" dirty="0">
                <a:solidFill>
                  <a:srgbClr val="FF0000"/>
                </a:solidFill>
                <a:latin typeface="Calibri" pitchFamily="34" charset="0"/>
              </a:rPr>
              <a:t>provided another reason to abolish </a:t>
            </a:r>
            <a:r>
              <a:rPr lang="en-US" sz="4000" b="1" u="sng" dirty="0" smtClean="0">
                <a:solidFill>
                  <a:srgbClr val="FF0000"/>
                </a:solidFill>
                <a:latin typeface="Calibri" pitchFamily="34" charset="0"/>
              </a:rPr>
              <a:t>slavery</a:t>
            </a:r>
            <a:r>
              <a:rPr lang="en-US" sz="4000" b="1" u="sng" dirty="0" smtClean="0">
                <a:solidFill>
                  <a:srgbClr val="FF0000"/>
                </a:solidFill>
                <a:latin typeface="Calibri" pitchFamily="34" charset="0"/>
              </a:rPr>
              <a:t>. (Movie 2013: 12 Years A Slave)</a:t>
            </a:r>
            <a:endParaRPr lang="en-US" sz="4000" b="1" u="sng" dirty="0">
              <a:solidFill>
                <a:srgbClr val="FF0000"/>
              </a:solidFill>
              <a:latin typeface="Calibri" pitchFamily="34" charset="0"/>
            </a:endParaRPr>
          </a:p>
          <a:p>
            <a:pPr algn="ctr"/>
            <a:endParaRPr lang="en-US" sz="4000" b="1" u="sng" dirty="0">
              <a:latin typeface="Calibri" pitchFamily="34" charset="0"/>
            </a:endParaRPr>
          </a:p>
          <a:p>
            <a:pPr algn="ctr"/>
            <a:endParaRPr lang="en-US" sz="4000" b="1" u="sng" dirty="0">
              <a:latin typeface="Calibri" pitchFamily="34" charset="0"/>
            </a:endParaRPr>
          </a:p>
          <a:p>
            <a:pPr algn="ctr"/>
            <a:endParaRPr lang="en-US" sz="4000" b="1" u="sng" dirty="0">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http://t2.gstatic.com/images?q=tbn:ANd9GcR5U71BiGTpVSmRoeaDz_Hl7ACqtu4d1GM9VyO-Dl1HHPfuAcjifg:history.blogs.delaware.gov/files/2012/03/UTCcover1853.jpg"/>
          <p:cNvPicPr>
            <a:picLocks noChangeAspect="1" noChangeArrowheads="1"/>
          </p:cNvPicPr>
          <p:nvPr/>
        </p:nvPicPr>
        <p:blipFill>
          <a:blip r:embed="rId2" cstate="print"/>
          <a:srcRect/>
          <a:stretch>
            <a:fillRect/>
          </a:stretch>
        </p:blipFill>
        <p:spPr bwMode="auto">
          <a:xfrm>
            <a:off x="0" y="0"/>
            <a:ext cx="2514600" cy="4291013"/>
          </a:xfrm>
          <a:prstGeom prst="rect">
            <a:avLst/>
          </a:prstGeom>
          <a:noFill/>
          <a:ln w="9525">
            <a:noFill/>
            <a:miter lim="800000"/>
            <a:headEnd/>
            <a:tailEnd/>
          </a:ln>
        </p:spPr>
      </p:pic>
      <p:pic>
        <p:nvPicPr>
          <p:cNvPr id="23554" name="Picture 4" descr="http://t0.gstatic.com/images?q=tbn:ANd9GcTmmNzovQic7j2SU7MwJuVK-D-6Q31-hTWHKql69Rg8Ex0_Phq5:world.edu/wp-content/uploads/2011/03/uncle-toms-cabin2.jpg"/>
          <p:cNvPicPr>
            <a:picLocks noChangeAspect="1" noChangeArrowheads="1"/>
          </p:cNvPicPr>
          <p:nvPr/>
        </p:nvPicPr>
        <p:blipFill>
          <a:blip r:embed="rId3" cstate="print"/>
          <a:srcRect/>
          <a:stretch>
            <a:fillRect/>
          </a:stretch>
        </p:blipFill>
        <p:spPr bwMode="auto">
          <a:xfrm>
            <a:off x="7391400" y="0"/>
            <a:ext cx="1752600" cy="3657600"/>
          </a:xfrm>
          <a:prstGeom prst="rect">
            <a:avLst/>
          </a:prstGeom>
          <a:noFill/>
          <a:ln w="9525">
            <a:noFill/>
            <a:miter lim="800000"/>
            <a:headEnd/>
            <a:tailEnd/>
          </a:ln>
        </p:spPr>
      </p:pic>
      <p:pic>
        <p:nvPicPr>
          <p:cNvPr id="23555" name="Picture 6" descr="http://t1.gstatic.com/images?q=tbn:ANd9GcRFdZzm0bnrdOjtodFPg0CAPAJLoV2Kc8DTTpQ9VA3HHyiCPJND:4.bp.blogspot.com/-acoAWQ3C2bo/UFB1LDlYv3I/AAAAAAAABuI/2N9j2LdHpvU/s1600/Topsy.jpg"/>
          <p:cNvPicPr>
            <a:picLocks noChangeAspect="1" noChangeArrowheads="1"/>
          </p:cNvPicPr>
          <p:nvPr/>
        </p:nvPicPr>
        <p:blipFill>
          <a:blip r:embed="rId4" cstate="print"/>
          <a:srcRect/>
          <a:stretch>
            <a:fillRect/>
          </a:stretch>
        </p:blipFill>
        <p:spPr bwMode="auto">
          <a:xfrm>
            <a:off x="4876800" y="3197225"/>
            <a:ext cx="2590800" cy="3660775"/>
          </a:xfrm>
          <a:prstGeom prst="rect">
            <a:avLst/>
          </a:prstGeom>
          <a:noFill/>
          <a:ln w="9525">
            <a:noFill/>
            <a:miter lim="800000"/>
            <a:headEnd/>
            <a:tailEnd/>
          </a:ln>
        </p:spPr>
      </p:pic>
      <p:pic>
        <p:nvPicPr>
          <p:cNvPr id="23556" name="Picture 8" descr="http://t3.gstatic.com/images?q=tbn:ANd9GcSvM1HFLbvvYaZsZ00NR4ikFTAnJhpZf6olIVkMvtmtS5i750Zy-A:schoolworkhelper.net/wp-content/uploads/2011/05/Uncle-Tom%25E2%2580%2599s-Cabin-1.jpg"/>
          <p:cNvPicPr>
            <a:picLocks noChangeAspect="1" noChangeArrowheads="1"/>
          </p:cNvPicPr>
          <p:nvPr/>
        </p:nvPicPr>
        <p:blipFill>
          <a:blip r:embed="rId5" cstate="print"/>
          <a:srcRect/>
          <a:stretch>
            <a:fillRect/>
          </a:stretch>
        </p:blipFill>
        <p:spPr bwMode="auto">
          <a:xfrm>
            <a:off x="2514600" y="0"/>
            <a:ext cx="4953000" cy="3200400"/>
          </a:xfrm>
          <a:prstGeom prst="rect">
            <a:avLst/>
          </a:prstGeom>
          <a:noFill/>
          <a:ln w="9525">
            <a:noFill/>
            <a:miter lim="800000"/>
            <a:headEnd/>
            <a:tailEnd/>
          </a:ln>
        </p:spPr>
      </p:pic>
      <p:pic>
        <p:nvPicPr>
          <p:cNvPr id="23557" name="Picture 2" descr="http://t0.gstatic.com/images?q=tbn:ANd9GcQNEyxkzOCnldQ7gZZWX4D-5C-JM809S8ttu0jvuiqft59S5C_MHF_cEu8:2.bp.blogspot.com/-SwfOUIOuyPw/UQ3_oK-LsGI/AAAAAAAABtE/s4hlbZ4dPxE/s1600/Legree%2BTom.jpg"/>
          <p:cNvPicPr>
            <a:picLocks noChangeAspect="1" noChangeArrowheads="1"/>
          </p:cNvPicPr>
          <p:nvPr/>
        </p:nvPicPr>
        <p:blipFill>
          <a:blip r:embed="rId6" cstate="print"/>
          <a:srcRect/>
          <a:stretch>
            <a:fillRect/>
          </a:stretch>
        </p:blipFill>
        <p:spPr bwMode="auto">
          <a:xfrm>
            <a:off x="7467600" y="3657600"/>
            <a:ext cx="1676400" cy="3200400"/>
          </a:xfrm>
          <a:prstGeom prst="rect">
            <a:avLst/>
          </a:prstGeom>
          <a:noFill/>
          <a:ln w="9525">
            <a:noFill/>
            <a:miter lim="800000"/>
            <a:headEnd/>
            <a:tailEnd/>
          </a:ln>
        </p:spPr>
      </p:pic>
      <p:pic>
        <p:nvPicPr>
          <p:cNvPr id="23558" name="Picture 4" descr="http://t2.gstatic.com/images?q=tbn:ANd9GcTbARuwsMJ6kdkufZLBqBpz4AAHTxCqAAaW96RKaN36cPAYVm0O:www.rainbowresource.com/products/010553.jpg"/>
          <p:cNvPicPr>
            <a:picLocks noChangeAspect="1" noChangeArrowheads="1"/>
          </p:cNvPicPr>
          <p:nvPr/>
        </p:nvPicPr>
        <p:blipFill>
          <a:blip r:embed="rId7" cstate="print"/>
          <a:srcRect/>
          <a:stretch>
            <a:fillRect/>
          </a:stretch>
        </p:blipFill>
        <p:spPr bwMode="auto">
          <a:xfrm>
            <a:off x="2514600" y="3200400"/>
            <a:ext cx="2409825" cy="3657600"/>
          </a:xfrm>
          <a:prstGeom prst="rect">
            <a:avLst/>
          </a:prstGeom>
          <a:noFill/>
          <a:ln w="9525">
            <a:noFill/>
            <a:miter lim="800000"/>
            <a:headEnd/>
            <a:tailEnd/>
          </a:ln>
        </p:spPr>
      </p:pic>
      <p:pic>
        <p:nvPicPr>
          <p:cNvPr id="23559" name="Picture 6" descr="http://t3.gstatic.com/images?q=tbn:ANd9GcS7WJjv-H3z7PVM3hq60_1l8zW9TC2TvIGlfkJS-CeToLZiDqd_nYtURvc:www.biographyonline.net/writers/images/harriet-Beecher-Stowe.jpg"/>
          <p:cNvPicPr>
            <a:picLocks noChangeAspect="1" noChangeArrowheads="1"/>
          </p:cNvPicPr>
          <p:nvPr/>
        </p:nvPicPr>
        <p:blipFill>
          <a:blip r:embed="rId8" cstate="print"/>
          <a:srcRect/>
          <a:stretch>
            <a:fillRect/>
          </a:stretch>
        </p:blipFill>
        <p:spPr bwMode="auto">
          <a:xfrm>
            <a:off x="0" y="4138613"/>
            <a:ext cx="2514600" cy="2719387"/>
          </a:xfrm>
          <a:prstGeom prst="rect">
            <a:avLst/>
          </a:prstGeom>
          <a:noFill/>
          <a:ln w="9525">
            <a:noFill/>
            <a:miter lim="800000"/>
            <a:headEnd/>
            <a:tailEnd/>
          </a:ln>
        </p:spPr>
      </p:pic>
      <p:sp>
        <p:nvSpPr>
          <p:cNvPr id="10" name="Rectangle 9"/>
          <p:cNvSpPr/>
          <p:nvPr/>
        </p:nvSpPr>
        <p:spPr>
          <a:xfrm>
            <a:off x="533400" y="1752600"/>
            <a:ext cx="7772400" cy="1463040"/>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Bef>
                <a:spcPts val="0"/>
              </a:spcBef>
              <a:spcAft>
                <a:spcPts val="0"/>
              </a:spcAft>
              <a:defRPr/>
            </a:pPr>
            <a:r>
              <a:rPr lang="en-US" sz="5400" b="1" dirty="0">
                <a:ln>
                  <a:solidFill>
                    <a:schemeClr val="tx1"/>
                  </a:solidFill>
                  <a:prstDash val="solid"/>
                </a:ln>
                <a:solidFill>
                  <a:schemeClr val="bg1"/>
                </a:solidFill>
                <a:effectLst>
                  <a:glow rad="101600">
                    <a:schemeClr val="tx1">
                      <a:alpha val="60000"/>
                    </a:schemeClr>
                  </a:glow>
                  <a:outerShdw blurRad="88000" dist="50800" dir="5040000" algn="tl">
                    <a:schemeClr val="accent4">
                      <a:tint val="80000"/>
                      <a:satMod val="250000"/>
                      <a:alpha val="45000"/>
                    </a:schemeClr>
                  </a:outerShdw>
                </a:effectLst>
              </a:rPr>
              <a:t>UNCLE TOM’S CABIN</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1|0.8|0.7|0.9|0.8|0.8|0.7|0.7|0.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2209</TotalTime>
  <Words>1772</Words>
  <Application>Microsoft Office PowerPoint</Application>
  <PresentationFormat>On-screen Show (4:3)</PresentationFormat>
  <Paragraphs>231</Paragraphs>
  <Slides>62</Slides>
  <Notes>3</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Office Theme</vt:lpstr>
      <vt:lpstr>Slide 1</vt:lpstr>
      <vt:lpstr>Slide 2</vt:lpstr>
      <vt:lpstr>~HARRIET TUBMAN/UNDERGROUND RAILROAD~</vt:lpstr>
      <vt:lpstr>Slide 4</vt:lpstr>
      <vt:lpstr>Frederick Douglass</vt:lpstr>
      <vt:lpstr>Slide 6</vt:lpstr>
      <vt:lpstr>Slide 7</vt:lpstr>
      <vt:lpstr>Slide 8</vt:lpstr>
      <vt:lpstr>Slide 9</vt:lpstr>
      <vt:lpstr>Slide 10</vt:lpstr>
      <vt:lpstr>Bleeding Kansas</vt:lpstr>
      <vt:lpstr>Slide 12</vt:lpstr>
      <vt:lpstr>Slide 13</vt:lpstr>
      <vt:lpstr>Slide 14</vt:lpstr>
      <vt:lpstr>Slide 15</vt:lpstr>
      <vt:lpstr>Slide 16</vt:lpstr>
      <vt:lpstr>Slide 17</vt:lpstr>
      <vt:lpstr>Slide 18</vt:lpstr>
      <vt:lpstr>South Carolina Secedes</vt:lpstr>
      <vt:lpstr>Slide 20</vt:lpstr>
      <vt:lpstr>Slide 21</vt:lpstr>
      <vt:lpstr>Slide 22</vt:lpstr>
      <vt:lpstr>Jefferson Davis</vt:lpstr>
      <vt:lpstr>Slide 24</vt:lpstr>
      <vt:lpstr>Northern Uniforms and Flags </vt:lpstr>
      <vt:lpstr>Slide 26</vt:lpstr>
      <vt:lpstr>Southern Flags and Uniforms</vt:lpstr>
      <vt:lpstr>Slide 28</vt:lpstr>
      <vt:lpstr>Weapons Used in the Civil War</vt:lpstr>
      <vt:lpstr>Slide 30</vt:lpstr>
      <vt:lpstr>The South Attacks Fort Sumter</vt:lpstr>
      <vt:lpstr>Slide 32</vt:lpstr>
      <vt:lpstr>Slide 33</vt:lpstr>
      <vt:lpstr>Slide 34</vt:lpstr>
      <vt:lpstr>General  Robert E . Lee</vt:lpstr>
      <vt:lpstr>Slide 36</vt:lpstr>
      <vt:lpstr>The First Battle of Bull Run</vt:lpstr>
      <vt:lpstr>Slide 38</vt:lpstr>
      <vt:lpstr>Slide 39</vt:lpstr>
      <vt:lpstr>Slide 40</vt:lpstr>
      <vt:lpstr>Ironclad Battleships (Monitor and Merrimack)</vt:lpstr>
      <vt:lpstr>Slide 42</vt:lpstr>
      <vt:lpstr>Slide 43</vt:lpstr>
      <vt:lpstr>Slide 44</vt:lpstr>
      <vt:lpstr>Slide 45</vt:lpstr>
      <vt:lpstr>Slide 46</vt:lpstr>
      <vt:lpstr>Slide 47</vt:lpstr>
      <vt:lpstr>Slide 48</vt:lpstr>
      <vt:lpstr>Slide 49</vt:lpstr>
      <vt:lpstr>Slide 50</vt:lpstr>
      <vt:lpstr>George B. McClellan</vt:lpstr>
      <vt:lpstr>Slide 52</vt:lpstr>
      <vt:lpstr>Appomattox Court House Surrender</vt:lpstr>
      <vt:lpstr>Slide 54</vt:lpstr>
      <vt:lpstr>Slide 55</vt:lpstr>
      <vt:lpstr>Slide 56</vt:lpstr>
      <vt:lpstr>Slide 57</vt:lpstr>
      <vt:lpstr>Slide 58</vt:lpstr>
      <vt:lpstr>Slide 59</vt:lpstr>
      <vt:lpstr>Slide 60</vt:lpstr>
      <vt:lpstr>Reconstruction of the South</vt:lpstr>
      <vt:lpstr>Slide 62</vt:lpstr>
    </vt:vector>
  </TitlesOfParts>
  <Company>CLSD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murrayjohn</dc:creator>
  <cp:lastModifiedBy>murrayjohn</cp:lastModifiedBy>
  <cp:revision>157</cp:revision>
  <dcterms:created xsi:type="dcterms:W3CDTF">2013-05-14T18:18:06Z</dcterms:created>
  <dcterms:modified xsi:type="dcterms:W3CDTF">2014-05-23T14:58:38Z</dcterms:modified>
</cp:coreProperties>
</file>