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0" r:id="rId3"/>
    <p:sldId id="266" r:id="rId4"/>
    <p:sldId id="267" r:id="rId5"/>
    <p:sldId id="268" r:id="rId6"/>
    <p:sldId id="258" r:id="rId7"/>
    <p:sldId id="263" r:id="rId8"/>
    <p:sldId id="261" r:id="rId9"/>
    <p:sldId id="269" r:id="rId10"/>
    <p:sldId id="257" r:id="rId11"/>
    <p:sldId id="265" r:id="rId12"/>
    <p:sldId id="262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B9E63-D2E9-4639-9EA4-6CF52B45F1F2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A477E-1A91-43FC-806D-8C6FDC3A7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4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30551B-67DE-4E3E-80F5-4A670341159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0732CF-6392-4D22-B53A-C882CEDE8FE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82352A-607F-464B-AA9E-05FF7627E509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0170A9-E05D-4408-9733-F541CCB4F14E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1DA3-AA75-4D29-9DFC-2BD3D125AC9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E727-FADE-48FE-968A-CD9B12A1F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1DA3-AA75-4D29-9DFC-2BD3D125AC9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E727-FADE-48FE-968A-CD9B12A1F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1DA3-AA75-4D29-9DFC-2BD3D125AC9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E727-FADE-48FE-968A-CD9B12A1F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1DA3-AA75-4D29-9DFC-2BD3D125AC9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E727-FADE-48FE-968A-CD9B12A1F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1DA3-AA75-4D29-9DFC-2BD3D125AC9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E727-FADE-48FE-968A-CD9B12A1F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1DA3-AA75-4D29-9DFC-2BD3D125AC9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E727-FADE-48FE-968A-CD9B12A1F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1DA3-AA75-4D29-9DFC-2BD3D125AC9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E727-FADE-48FE-968A-CD9B12A1F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1DA3-AA75-4D29-9DFC-2BD3D125AC9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E727-FADE-48FE-968A-CD9B12A1F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1DA3-AA75-4D29-9DFC-2BD3D125AC9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E727-FADE-48FE-968A-CD9B12A1F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1DA3-AA75-4D29-9DFC-2BD3D125AC9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E727-FADE-48FE-968A-CD9B12A1F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C1DA3-AA75-4D29-9DFC-2BD3D125AC9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E727-FADE-48FE-968A-CD9B12A1F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C1DA3-AA75-4D29-9DFC-2BD3D125AC9C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9E727-FADE-48FE-968A-CD9B12A1F5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Articulations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		e. movement of synovial joints (angular)</a:t>
            </a:r>
          </a:p>
          <a:p>
            <a:pPr>
              <a:buNone/>
            </a:pPr>
            <a:r>
              <a:rPr lang="en-US" dirty="0" smtClean="0"/>
              <a:t>			1. flexion- decrease joint angle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dorsiflexion</a:t>
            </a:r>
            <a:r>
              <a:rPr lang="en-US" dirty="0" smtClean="0"/>
              <a:t>- elevate foot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plantarflexion</a:t>
            </a:r>
            <a:r>
              <a:rPr lang="en-US" dirty="0" smtClean="0"/>
              <a:t>- rise on toes</a:t>
            </a:r>
          </a:p>
          <a:p>
            <a:pPr>
              <a:buNone/>
            </a:pPr>
            <a:r>
              <a:rPr lang="en-US" dirty="0" smtClean="0"/>
              <a:t>			2. extension- opposite of flexion (180*)</a:t>
            </a:r>
          </a:p>
          <a:p>
            <a:pPr>
              <a:buNone/>
            </a:pPr>
            <a:r>
              <a:rPr lang="en-US" dirty="0" smtClean="0"/>
              <a:t>				hyperextension- beyond 180*</a:t>
            </a:r>
          </a:p>
          <a:p>
            <a:pPr>
              <a:buNone/>
            </a:pPr>
            <a:r>
              <a:rPr lang="en-US" dirty="0" smtClean="0"/>
              <a:t>			3.abduction- movement away from the body</a:t>
            </a:r>
          </a:p>
          <a:p>
            <a:pPr>
              <a:buNone/>
            </a:pPr>
            <a:r>
              <a:rPr lang="en-US" dirty="0" smtClean="0"/>
              <a:t>			4. adduction- opposite toward body</a:t>
            </a:r>
          </a:p>
          <a:p>
            <a:pPr>
              <a:buNone/>
            </a:pPr>
            <a:r>
              <a:rPr lang="en-US" dirty="0" smtClean="0"/>
              <a:t>		f. movement of synovial joints (circular)</a:t>
            </a:r>
          </a:p>
          <a:p>
            <a:pPr>
              <a:buNone/>
            </a:pPr>
            <a:r>
              <a:rPr lang="en-US" dirty="0" smtClean="0"/>
              <a:t>			1. rotation- movement of body part around it’s 			own axis. Ex shake head; twist spine</a:t>
            </a:r>
          </a:p>
          <a:p>
            <a:pPr>
              <a:buNone/>
            </a:pPr>
            <a:r>
              <a:rPr lang="en-US" dirty="0" smtClean="0"/>
              <a:t>				- </a:t>
            </a:r>
            <a:r>
              <a:rPr lang="en-US" dirty="0" err="1" smtClean="0"/>
              <a:t>supination</a:t>
            </a:r>
            <a:r>
              <a:rPr lang="en-US" dirty="0" smtClean="0"/>
              <a:t>- palm faces upward/forward</a:t>
            </a:r>
          </a:p>
          <a:p>
            <a:pPr>
              <a:buNone/>
            </a:pPr>
            <a:r>
              <a:rPr lang="en-US" dirty="0" smtClean="0"/>
              <a:t>				- </a:t>
            </a:r>
            <a:r>
              <a:rPr lang="en-US" dirty="0" err="1" smtClean="0"/>
              <a:t>pronation</a:t>
            </a:r>
            <a:r>
              <a:rPr lang="en-US" dirty="0" smtClean="0"/>
              <a:t>- palm faces backward/down</a:t>
            </a:r>
          </a:p>
          <a:p>
            <a:pPr>
              <a:buNone/>
            </a:pPr>
            <a:r>
              <a:rPr lang="en-US" dirty="0" smtClean="0"/>
              <a:t>			2. </a:t>
            </a:r>
            <a:r>
              <a:rPr lang="en-US" dirty="0" err="1" smtClean="0"/>
              <a:t>circumduction</a:t>
            </a:r>
            <a:r>
              <a:rPr lang="en-US" dirty="0" smtClean="0"/>
              <a:t>- rotation so a cone is traced.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en-US" dirty="0" smtClean="0"/>
              <a:t>	g. movement of synovial joints (special)</a:t>
            </a:r>
          </a:p>
          <a:p>
            <a:pPr lvl="2">
              <a:buNone/>
            </a:pPr>
            <a:r>
              <a:rPr lang="en-US" dirty="0" smtClean="0"/>
              <a:t>		1. inversion- sole of foot inward(medially)</a:t>
            </a:r>
          </a:p>
          <a:p>
            <a:pPr lvl="2">
              <a:buNone/>
            </a:pPr>
            <a:r>
              <a:rPr lang="en-US" dirty="0" smtClean="0"/>
              <a:t>		2. </a:t>
            </a:r>
            <a:r>
              <a:rPr lang="en-US" dirty="0" err="1" smtClean="0"/>
              <a:t>eversion</a:t>
            </a:r>
            <a:r>
              <a:rPr lang="en-US" dirty="0" smtClean="0"/>
              <a:t>- sole of foot outward( laterally)</a:t>
            </a:r>
          </a:p>
          <a:p>
            <a:pPr lvl="2">
              <a:buNone/>
            </a:pPr>
            <a:r>
              <a:rPr lang="en-US" dirty="0" smtClean="0"/>
              <a:t>		3. protraction- movement of part forward(jaw)</a:t>
            </a:r>
          </a:p>
          <a:p>
            <a:pPr lvl="2">
              <a:buNone/>
            </a:pPr>
            <a:r>
              <a:rPr lang="en-US" dirty="0" smtClean="0"/>
              <a:t>		4. retraction- movement backward(shoulders)</a:t>
            </a:r>
          </a:p>
          <a:p>
            <a:pPr lvl="2">
              <a:buNone/>
            </a:pPr>
            <a:r>
              <a:rPr lang="en-US" dirty="0" smtClean="0"/>
              <a:t>		5. elevation- raised body part	</a:t>
            </a:r>
          </a:p>
          <a:p>
            <a:pPr lvl="2">
              <a:buNone/>
            </a:pPr>
            <a:r>
              <a:rPr lang="en-US" dirty="0" smtClean="0"/>
              <a:t>		6. depression- lowers body part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25876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800" smtClean="0">
                <a:solidFill>
                  <a:schemeClr val="tx1"/>
                </a:solidFill>
              </a:rPr>
              <a:t>Chapter 9 Joints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27940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7. Joints</a:t>
            </a:r>
          </a:p>
          <a:p>
            <a:r>
              <a:rPr lang="en-US" sz="2400" dirty="0">
                <a:cs typeface="Arial" charset="0"/>
              </a:rPr>
              <a:t>d) </a:t>
            </a:r>
            <a:r>
              <a:rPr lang="en-US" sz="2400" b="1" dirty="0">
                <a:cs typeface="Arial" charset="0"/>
              </a:rPr>
              <a:t>Synovial Joints </a:t>
            </a:r>
          </a:p>
          <a:p>
            <a:r>
              <a:rPr lang="en-US" sz="2400" dirty="0"/>
              <a:t>	3) freely movable (</a:t>
            </a:r>
            <a:r>
              <a:rPr lang="en-US" sz="2400" dirty="0" err="1"/>
              <a:t>diarthrotic</a:t>
            </a:r>
            <a:r>
              <a:rPr lang="en-US" sz="2400" dirty="0"/>
              <a:t>)</a:t>
            </a:r>
          </a:p>
          <a:p>
            <a:r>
              <a:rPr lang="en-US" sz="2400" dirty="0"/>
              <a:t>	4) arthritis – joint inflammation</a:t>
            </a:r>
          </a:p>
          <a:p>
            <a:r>
              <a:rPr lang="en-US" sz="2400" dirty="0"/>
              <a:t>		a) </a:t>
            </a:r>
            <a:r>
              <a:rPr lang="en-US" sz="2400" b="1" dirty="0" err="1"/>
              <a:t>osteoartheritis</a:t>
            </a:r>
            <a:r>
              <a:rPr lang="en-US" sz="2400" dirty="0"/>
              <a:t>-wear and tear  on the joints causing pain and inflammation</a:t>
            </a:r>
          </a:p>
          <a:p>
            <a:r>
              <a:rPr lang="en-US" sz="2400" dirty="0"/>
              <a:t>		b) </a:t>
            </a:r>
            <a:r>
              <a:rPr lang="en-US" sz="2400" b="1" dirty="0"/>
              <a:t>rheumatoid arthritis</a:t>
            </a:r>
            <a:r>
              <a:rPr lang="en-US" sz="2400" dirty="0"/>
              <a:t> – pain </a:t>
            </a:r>
            <a:r>
              <a:rPr lang="en-US" sz="2400" dirty="0" smtClean="0"/>
              <a:t>&amp; inflammation </a:t>
            </a:r>
            <a:r>
              <a:rPr lang="en-US" sz="2400" dirty="0"/>
              <a:t>caused by an auto immune attack against joint tissues.</a:t>
            </a:r>
          </a:p>
          <a:p>
            <a:r>
              <a:rPr lang="en-US" sz="2400" dirty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Joints to know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Shoulder p.265</a:t>
            </a:r>
          </a:p>
          <a:p>
            <a:r>
              <a:rPr lang="en-US" dirty="0" smtClean="0"/>
              <a:t>Knee p.253</a:t>
            </a:r>
          </a:p>
          <a:p>
            <a:r>
              <a:rPr lang="en-US" dirty="0" smtClean="0"/>
              <a:t>Hip p.269</a:t>
            </a:r>
          </a:p>
          <a:p>
            <a:r>
              <a:rPr lang="en-US" dirty="0" smtClean="0"/>
              <a:t>Spine p.255</a:t>
            </a:r>
          </a:p>
          <a:p>
            <a:r>
              <a:rPr lang="en-US" dirty="0" smtClean="0"/>
              <a:t>Elbow p.267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25876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800" dirty="0" smtClean="0">
                <a:solidFill>
                  <a:schemeClr val="tx1"/>
                </a:solidFill>
              </a:rPr>
              <a:t>Chapter 11 Joints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27940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Joints</a:t>
            </a:r>
            <a:endParaRPr lang="en-US" sz="2400" dirty="0"/>
          </a:p>
          <a:p>
            <a:r>
              <a:rPr lang="en-US" sz="2400" dirty="0"/>
              <a:t>     b) </a:t>
            </a:r>
            <a:r>
              <a:rPr lang="en-US" sz="2400" b="1" dirty="0"/>
              <a:t>Fibrous Joints</a:t>
            </a:r>
          </a:p>
          <a:p>
            <a:r>
              <a:rPr lang="en-US" sz="2400" dirty="0"/>
              <a:t>	1) connections between adjacent bones</a:t>
            </a:r>
          </a:p>
          <a:p>
            <a:r>
              <a:rPr lang="en-US" sz="2400" dirty="0"/>
              <a:t>	2) </a:t>
            </a:r>
            <a:r>
              <a:rPr lang="en-US" sz="2400" dirty="0" err="1" smtClean="0"/>
              <a:t>syndesmoses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 err="1" smtClean="0"/>
              <a:t>gomphoses</a:t>
            </a:r>
            <a:endParaRPr lang="en-US" sz="2400" dirty="0"/>
          </a:p>
          <a:p>
            <a:r>
              <a:rPr lang="en-US" sz="2400" dirty="0"/>
              <a:t>	3) </a:t>
            </a:r>
            <a:r>
              <a:rPr lang="en-US" sz="2400" dirty="0" err="1"/>
              <a:t>ex.suture</a:t>
            </a:r>
            <a:r>
              <a:rPr lang="en-US" sz="2400" dirty="0"/>
              <a:t> </a:t>
            </a:r>
          </a:p>
          <a:p>
            <a:r>
              <a:rPr lang="en-US" sz="2400" dirty="0"/>
              <a:t>     c) </a:t>
            </a:r>
            <a:r>
              <a:rPr lang="en-US" sz="2400" b="1" dirty="0" err="1"/>
              <a:t>Cartilagenous</a:t>
            </a:r>
            <a:r>
              <a:rPr lang="en-US" sz="2400" b="1" dirty="0"/>
              <a:t> Joints</a:t>
            </a:r>
          </a:p>
          <a:p>
            <a:r>
              <a:rPr lang="en-US" sz="2400" dirty="0"/>
              <a:t>	1) cartilage joins bones</a:t>
            </a:r>
          </a:p>
          <a:p>
            <a:r>
              <a:rPr lang="en-US" sz="2400" dirty="0"/>
              <a:t>	2) </a:t>
            </a:r>
            <a:r>
              <a:rPr lang="en-US" sz="2400" dirty="0" err="1" smtClean="0"/>
              <a:t>symphysesto</a:t>
            </a:r>
            <a:r>
              <a:rPr lang="en-US" sz="2400" dirty="0" smtClean="0"/>
              <a:t> </a:t>
            </a:r>
            <a:r>
              <a:rPr lang="en-US" sz="2400" dirty="0" err="1" smtClean="0"/>
              <a:t>synchondroses</a:t>
            </a:r>
            <a:endParaRPr lang="en-US" sz="2400" dirty="0"/>
          </a:p>
          <a:p>
            <a:r>
              <a:rPr lang="en-US" sz="2400" dirty="0"/>
              <a:t>	3) ex. Pubic </a:t>
            </a:r>
            <a:r>
              <a:rPr lang="en-US" sz="2400" dirty="0" err="1"/>
              <a:t>symphasis</a:t>
            </a:r>
            <a:endParaRPr lang="en-US" sz="2400" dirty="0"/>
          </a:p>
          <a:p>
            <a:r>
              <a:rPr lang="en-US" sz="2400" dirty="0"/>
              <a:t>	4) may be converted to bone </a:t>
            </a:r>
            <a:r>
              <a:rPr lang="en-US" sz="2400" dirty="0">
                <a:cs typeface="Arial" charset="0"/>
              </a:rPr>
              <a:t>→</a:t>
            </a:r>
            <a:r>
              <a:rPr lang="en-US" sz="2400" dirty="0" err="1">
                <a:cs typeface="Arial" charset="0"/>
              </a:rPr>
              <a:t>synostosis</a:t>
            </a:r>
            <a:endParaRPr lang="en-US" sz="2400" dirty="0">
              <a:cs typeface="Arial" charset="0"/>
            </a:endParaRPr>
          </a:p>
          <a:p>
            <a:r>
              <a:rPr lang="en-US" sz="2400" dirty="0">
                <a:cs typeface="Arial" charset="0"/>
              </a:rPr>
              <a:t>     d) </a:t>
            </a:r>
            <a:r>
              <a:rPr lang="en-US" sz="2400" b="1" dirty="0">
                <a:cs typeface="Arial" charset="0"/>
              </a:rPr>
              <a:t>Synovial Joints </a:t>
            </a:r>
          </a:p>
          <a:p>
            <a:r>
              <a:rPr lang="en-US" sz="2400" dirty="0"/>
              <a:t>	1) bones </a:t>
            </a:r>
            <a:r>
              <a:rPr lang="en-US" sz="2400" dirty="0" err="1" smtClean="0"/>
              <a:t>seperated</a:t>
            </a:r>
            <a:r>
              <a:rPr lang="en-US" sz="2400" dirty="0" smtClean="0"/>
              <a:t> </a:t>
            </a:r>
            <a:r>
              <a:rPr lang="en-US" sz="2400" dirty="0"/>
              <a:t>by joint cavity containing synovial fluid</a:t>
            </a:r>
          </a:p>
          <a:p>
            <a:r>
              <a:rPr lang="en-US" sz="2400" dirty="0"/>
              <a:t>	2</a:t>
            </a:r>
            <a:r>
              <a:rPr lang="en-US" sz="2400" dirty="0" smtClean="0"/>
              <a:t>) know the anatomy  </a:t>
            </a:r>
            <a:r>
              <a:rPr lang="en-US" sz="2400" i="1" dirty="0" smtClean="0"/>
              <a:t>(slide 5)</a:t>
            </a:r>
            <a:endParaRPr lang="en-US" sz="2400" i="1" dirty="0"/>
          </a:p>
          <a:p>
            <a:r>
              <a:rPr lang="en-US" sz="2400" dirty="0"/>
              <a:t>		</a:t>
            </a:r>
          </a:p>
          <a:p>
            <a:r>
              <a:rPr lang="en-US" sz="2400" dirty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Fibrous joints</a:t>
            </a:r>
            <a:endParaRPr lang="en-US" dirty="0"/>
          </a:p>
        </p:txBody>
      </p:sp>
      <p:pic>
        <p:nvPicPr>
          <p:cNvPr id="4" name="Content Placeholder 3" descr="suture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971800"/>
            <a:ext cx="4652963" cy="3381346"/>
          </a:xfrm>
        </p:spPr>
      </p:pic>
      <p:pic>
        <p:nvPicPr>
          <p:cNvPr id="6" name="Picture 5" descr="r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219200"/>
            <a:ext cx="4800600" cy="58020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85164" y="8498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Figure 11.2 page 249 in book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590800"/>
            <a:ext cx="2890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</a:rPr>
              <a:t>Figure </a:t>
            </a:r>
            <a:r>
              <a:rPr lang="en-US" dirty="0" smtClean="0">
                <a:solidFill>
                  <a:sysClr val="windowText" lastClr="000000"/>
                </a:solidFill>
              </a:rPr>
              <a:t>11.1 </a:t>
            </a:r>
            <a:r>
              <a:rPr lang="en-US" dirty="0">
                <a:solidFill>
                  <a:sysClr val="windowText" lastClr="000000"/>
                </a:solidFill>
              </a:rPr>
              <a:t>page 249 in book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Cartilagenous</a:t>
            </a:r>
            <a:r>
              <a:rPr lang="en-US" b="1" dirty="0" smtClean="0"/>
              <a:t> Joints</a:t>
            </a:r>
            <a:endParaRPr lang="en-US" dirty="0"/>
          </a:p>
        </p:txBody>
      </p:sp>
      <p:pic>
        <p:nvPicPr>
          <p:cNvPr id="4" name="Content Placeholder 3" descr="vert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362200"/>
            <a:ext cx="4476657" cy="3902727"/>
          </a:xfrm>
        </p:spPr>
      </p:pic>
      <p:pic>
        <p:nvPicPr>
          <p:cNvPr id="5" name="Picture 4" descr="pub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050" y="1981200"/>
            <a:ext cx="4171950" cy="4171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90800" y="1371600"/>
            <a:ext cx="2890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</a:rPr>
              <a:t>Figure </a:t>
            </a:r>
            <a:r>
              <a:rPr lang="en-US" dirty="0" smtClean="0">
                <a:solidFill>
                  <a:sysClr val="windowText" lastClr="000000"/>
                </a:solidFill>
              </a:rPr>
              <a:t>11.4 </a:t>
            </a:r>
            <a:r>
              <a:rPr lang="en-US" dirty="0">
                <a:solidFill>
                  <a:sysClr val="windowText" lastClr="000000"/>
                </a:solidFill>
              </a:rPr>
              <a:t>page </a:t>
            </a:r>
            <a:r>
              <a:rPr lang="en-US" dirty="0" smtClean="0">
                <a:solidFill>
                  <a:sysClr val="windowText" lastClr="000000"/>
                </a:solidFill>
              </a:rPr>
              <a:t>250 </a:t>
            </a:r>
            <a:r>
              <a:rPr lang="en-US" dirty="0">
                <a:solidFill>
                  <a:sysClr val="windowText" lastClr="000000"/>
                </a:solidFill>
              </a:rPr>
              <a:t>in book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Arial" charset="0"/>
              </a:rPr>
              <a:t>Synovial Joints</a:t>
            </a:r>
            <a:endParaRPr lang="en-US" dirty="0"/>
          </a:p>
        </p:txBody>
      </p:sp>
      <p:pic>
        <p:nvPicPr>
          <p:cNvPr id="4" name="Content Placeholder 3" descr="kne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81200"/>
            <a:ext cx="4114800" cy="4133170"/>
          </a:xfrm>
        </p:spPr>
      </p:pic>
      <p:pic>
        <p:nvPicPr>
          <p:cNvPr id="5" name="Picture 4" descr="fem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295400"/>
            <a:ext cx="3861000" cy="4953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05000" y="1447800"/>
            <a:ext cx="2890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</a:rPr>
              <a:t>Figure </a:t>
            </a:r>
            <a:r>
              <a:rPr lang="en-US" dirty="0" smtClean="0">
                <a:solidFill>
                  <a:sysClr val="windowText" lastClr="000000"/>
                </a:solidFill>
              </a:rPr>
              <a:t>11.6 </a:t>
            </a:r>
            <a:r>
              <a:rPr lang="en-US" dirty="0">
                <a:solidFill>
                  <a:sysClr val="windowText" lastClr="000000"/>
                </a:solidFill>
              </a:rPr>
              <a:t>page </a:t>
            </a:r>
            <a:r>
              <a:rPr lang="en-US" dirty="0" smtClean="0">
                <a:solidFill>
                  <a:sysClr val="windowText" lastClr="000000"/>
                </a:solidFill>
              </a:rPr>
              <a:t>253 </a:t>
            </a:r>
            <a:r>
              <a:rPr lang="en-US" dirty="0">
                <a:solidFill>
                  <a:sysClr val="windowText" lastClr="000000"/>
                </a:solidFill>
              </a:rPr>
              <a:t>in book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279400"/>
            <a:ext cx="9144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/>
              <a:t>Classification of Joints is based on anatomical structure</a:t>
            </a:r>
          </a:p>
          <a:p>
            <a:r>
              <a:rPr lang="en-US" sz="2400" dirty="0" smtClean="0"/>
              <a:t>	A. Fibrous – Articulating bone held together by fibrous tissue</a:t>
            </a:r>
          </a:p>
          <a:p>
            <a:r>
              <a:rPr lang="en-US" sz="2400" dirty="0" smtClean="0"/>
              <a:t>		1) </a:t>
            </a:r>
            <a:r>
              <a:rPr lang="en-US" sz="2400" dirty="0" err="1" smtClean="0"/>
              <a:t>fiberous</a:t>
            </a:r>
            <a:r>
              <a:rPr lang="en-US" sz="2400" dirty="0" smtClean="0"/>
              <a:t> tissue joins bones</a:t>
            </a:r>
          </a:p>
          <a:p>
            <a:r>
              <a:rPr lang="en-US" sz="2400" dirty="0" smtClean="0"/>
              <a:t>		2) immobile to slightly mobile</a:t>
            </a:r>
          </a:p>
          <a:p>
            <a:r>
              <a:rPr lang="en-US" sz="2400" dirty="0" smtClean="0"/>
              <a:t>			a. suture  (in skull) </a:t>
            </a:r>
          </a:p>
          <a:p>
            <a:r>
              <a:rPr lang="en-US" sz="2400" dirty="0" smtClean="0"/>
              <a:t>			b. </a:t>
            </a:r>
            <a:r>
              <a:rPr lang="en-US" sz="2400" dirty="0" err="1" smtClean="0"/>
              <a:t>syndesmoses</a:t>
            </a:r>
            <a:r>
              <a:rPr lang="en-US" sz="2400" dirty="0" smtClean="0"/>
              <a:t> held by sheets of coll. Fibers</a:t>
            </a:r>
          </a:p>
          <a:p>
            <a:r>
              <a:rPr lang="en-US" sz="2400" dirty="0" smtClean="0"/>
              <a:t>				- found btw. radius -ulna; tibia -fibula</a:t>
            </a:r>
          </a:p>
          <a:p>
            <a:r>
              <a:rPr lang="en-US" sz="2400" dirty="0" smtClean="0"/>
              <a:t>			c. </a:t>
            </a:r>
            <a:r>
              <a:rPr lang="en-US" sz="2400" dirty="0" err="1" smtClean="0"/>
              <a:t>gomphoses</a:t>
            </a:r>
            <a:r>
              <a:rPr lang="en-US" sz="2400" dirty="0" smtClean="0"/>
              <a:t>- anchoring joint teeth and jaw</a:t>
            </a:r>
          </a:p>
          <a:p>
            <a:r>
              <a:rPr lang="en-US" sz="2400" dirty="0" smtClean="0"/>
              <a:t>	B. Cartilaginous- Articulating bone held together by  cartilage</a:t>
            </a:r>
          </a:p>
          <a:p>
            <a:r>
              <a:rPr lang="en-US" sz="2400" dirty="0" smtClean="0"/>
              <a:t>		1. allows limited movement in response to twisting and 		compressing</a:t>
            </a:r>
          </a:p>
          <a:p>
            <a:r>
              <a:rPr lang="en-US" sz="2400" dirty="0" smtClean="0"/>
              <a:t>		2. two types	</a:t>
            </a:r>
          </a:p>
          <a:p>
            <a:r>
              <a:rPr lang="en-US" sz="2400" dirty="0" smtClean="0"/>
              <a:t>			a. </a:t>
            </a:r>
            <a:r>
              <a:rPr lang="en-US" sz="2400" dirty="0" err="1" smtClean="0"/>
              <a:t>Symphyses</a:t>
            </a:r>
            <a:r>
              <a:rPr lang="en-US" sz="2400" dirty="0" smtClean="0"/>
              <a:t> -forms a pad of </a:t>
            </a:r>
            <a:r>
              <a:rPr lang="en-US" sz="2400" dirty="0" err="1" smtClean="0"/>
              <a:t>fibrocartilage</a:t>
            </a:r>
            <a:r>
              <a:rPr lang="en-US" sz="2400" dirty="0" smtClean="0"/>
              <a:t> which 			cushions and allows limited movement (pubic 			</a:t>
            </a:r>
            <a:r>
              <a:rPr lang="en-US" sz="2400" dirty="0" err="1" smtClean="0"/>
              <a:t>symphysis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			b. </a:t>
            </a:r>
            <a:r>
              <a:rPr lang="en-US" sz="2400" dirty="0" err="1" smtClean="0"/>
              <a:t>Synchodroses</a:t>
            </a:r>
            <a:r>
              <a:rPr lang="en-US" sz="2400" dirty="0" smtClean="0"/>
              <a:t>- costal cartilage –ribs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/>
              <a:t>	</a:t>
            </a:r>
            <a:r>
              <a:rPr lang="en-US" sz="2400" dirty="0" smtClean="0"/>
              <a:t>	</a:t>
            </a:r>
            <a:endParaRPr lang="en-US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/>
              <a:t>	C. Synovial- Articulating bone capped with cartilage and </a:t>
            </a:r>
            <a:r>
              <a:rPr lang="en-US" sz="2400" dirty="0" smtClean="0"/>
              <a:t>ligaments </a:t>
            </a:r>
            <a:r>
              <a:rPr lang="en-US" sz="2400" dirty="0" smtClean="0"/>
              <a:t>with a fluid filled sack.</a:t>
            </a:r>
          </a:p>
          <a:p>
            <a:pPr>
              <a:buNone/>
            </a:pPr>
            <a:r>
              <a:rPr lang="en-US" sz="2400" dirty="0" smtClean="0"/>
              <a:t>		1. freely movable</a:t>
            </a:r>
          </a:p>
          <a:p>
            <a:pPr>
              <a:buNone/>
            </a:pPr>
            <a:r>
              <a:rPr lang="en-US" sz="2400" dirty="0" smtClean="0"/>
              <a:t>		2. contain synovial fluid for lubrication	</a:t>
            </a:r>
          </a:p>
          <a:p>
            <a:pPr>
              <a:buNone/>
            </a:pPr>
            <a:r>
              <a:rPr lang="en-US" sz="2400" dirty="0" smtClean="0"/>
              <a:t>		3) classified by type of mobility and structure</a:t>
            </a:r>
          </a:p>
          <a:p>
            <a:pPr>
              <a:buNone/>
            </a:pPr>
            <a:r>
              <a:rPr lang="en-US" sz="2400" dirty="0" smtClean="0"/>
              <a:t>			-gliding, hinge, pivot, </a:t>
            </a:r>
            <a:r>
              <a:rPr lang="en-US" sz="2400" dirty="0" err="1" smtClean="0"/>
              <a:t>condyloid</a:t>
            </a:r>
            <a:r>
              <a:rPr lang="en-US" sz="2400" dirty="0" smtClean="0"/>
              <a:t>, saddle, ball and 			socket</a:t>
            </a:r>
          </a:p>
          <a:p>
            <a:pPr>
              <a:buNone/>
            </a:pPr>
            <a:r>
              <a:rPr lang="en-US" sz="2400" dirty="0" smtClean="0"/>
              <a:t>			a. gliding- movement side to side ex. </a:t>
            </a:r>
            <a:r>
              <a:rPr lang="en-US" sz="2400" dirty="0" err="1" smtClean="0"/>
              <a:t>Intercarpal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b. hinge- act as a hinge on a door ex. Knee, elbow</a:t>
            </a:r>
          </a:p>
          <a:p>
            <a:pPr>
              <a:buNone/>
            </a:pPr>
            <a:r>
              <a:rPr lang="en-US" sz="2400" dirty="0" smtClean="0"/>
              <a:t>			c. pivot- rotate around a axis ex. Forearm; skull, atlas</a:t>
            </a:r>
          </a:p>
          <a:p>
            <a:pPr>
              <a:buNone/>
            </a:pPr>
            <a:r>
              <a:rPr lang="en-US" sz="2400" dirty="0" smtClean="0"/>
              <a:t>			d. </a:t>
            </a:r>
            <a:r>
              <a:rPr lang="en-US" sz="2400" dirty="0" err="1" smtClean="0"/>
              <a:t>condyloid</a:t>
            </a:r>
            <a:r>
              <a:rPr lang="en-US" sz="2400" dirty="0" smtClean="0"/>
              <a:t>-  angular movement in 2 directions  ex.  			Wrist</a:t>
            </a:r>
          </a:p>
          <a:p>
            <a:pPr>
              <a:buNone/>
            </a:pPr>
            <a:r>
              <a:rPr lang="en-US" sz="2400" dirty="0" smtClean="0"/>
              <a:t>			e. saddle-shaped like a saddle with a wide range of 			motion ex. Opposable thumb, inner ear</a:t>
            </a:r>
          </a:p>
          <a:p>
            <a:pPr>
              <a:buNone/>
            </a:pPr>
            <a:r>
              <a:rPr lang="en-US" sz="2400" dirty="0" smtClean="0"/>
              <a:t>			f. ball and socket-</a:t>
            </a:r>
            <a:r>
              <a:rPr lang="en-US" sz="2400" dirty="0" err="1" smtClean="0"/>
              <a:t>multiaxial</a:t>
            </a:r>
            <a:r>
              <a:rPr lang="en-US" sz="2400" dirty="0" smtClean="0"/>
              <a:t> articulation, widest range 			of motion ex. Hip, shoulder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1400" dirty="0" smtClean="0"/>
              <a:t>Diagrams p.255-256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2286000" y="18593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			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01000" cy="258763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800" dirty="0" smtClean="0">
                <a:solidFill>
                  <a:schemeClr val="tx1"/>
                </a:solidFill>
              </a:rPr>
              <a:t>Chapter 11 Joints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27940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/>
              <a:t>Joints</a:t>
            </a:r>
            <a:endParaRPr lang="en-US" sz="2400" dirty="0"/>
          </a:p>
          <a:p>
            <a:r>
              <a:rPr lang="en-US" sz="2400" dirty="0" err="1" smtClean="0">
                <a:cs typeface="Arial" charset="0"/>
              </a:rPr>
              <a:t>D.</a:t>
            </a:r>
            <a:r>
              <a:rPr lang="en-US" sz="2400" b="1" dirty="0" err="1" smtClean="0">
                <a:cs typeface="Arial" charset="0"/>
              </a:rPr>
              <a:t>Synovial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>
                <a:cs typeface="Arial" charset="0"/>
              </a:rPr>
              <a:t>Joints </a:t>
            </a:r>
          </a:p>
          <a:p>
            <a:r>
              <a:rPr lang="en-US" sz="2400" dirty="0"/>
              <a:t>	1) bones </a:t>
            </a:r>
            <a:r>
              <a:rPr lang="en-US" sz="2400" dirty="0" err="1" smtClean="0"/>
              <a:t>seperated</a:t>
            </a:r>
            <a:r>
              <a:rPr lang="en-US" sz="2400" dirty="0" smtClean="0"/>
              <a:t> </a:t>
            </a:r>
            <a:r>
              <a:rPr lang="en-US" sz="2400" dirty="0"/>
              <a:t>by joint cavity containing synovial fluid</a:t>
            </a:r>
          </a:p>
          <a:p>
            <a:r>
              <a:rPr lang="en-US" sz="2400" dirty="0"/>
              <a:t>	2) anatomy</a:t>
            </a:r>
          </a:p>
          <a:p>
            <a:r>
              <a:rPr lang="en-US" sz="2400" dirty="0"/>
              <a:t>		a) </a:t>
            </a:r>
            <a:r>
              <a:rPr lang="en-US" sz="2400" b="1" dirty="0"/>
              <a:t>joint capsule</a:t>
            </a:r>
            <a:r>
              <a:rPr lang="en-US" sz="2400" dirty="0"/>
              <a:t> – contains synovial fluid</a:t>
            </a:r>
          </a:p>
          <a:p>
            <a:r>
              <a:rPr lang="en-US" sz="2400" dirty="0"/>
              <a:t>		b) </a:t>
            </a:r>
            <a:r>
              <a:rPr lang="en-US" sz="2400" b="1" dirty="0"/>
              <a:t>synovial </a:t>
            </a:r>
            <a:r>
              <a:rPr lang="en-US" sz="2400" b="1" dirty="0" err="1"/>
              <a:t>membr</a:t>
            </a:r>
            <a:r>
              <a:rPr lang="en-US" sz="2400" dirty="0"/>
              <a:t>.- tissue which secretes fluid</a:t>
            </a:r>
          </a:p>
          <a:p>
            <a:r>
              <a:rPr lang="en-US" sz="2400" dirty="0"/>
              <a:t>		c) </a:t>
            </a:r>
            <a:r>
              <a:rPr lang="en-US" sz="2400" b="1" dirty="0" err="1"/>
              <a:t>articular</a:t>
            </a:r>
            <a:r>
              <a:rPr lang="en-US" sz="2400" b="1" dirty="0"/>
              <a:t> cartilage-</a:t>
            </a:r>
            <a:r>
              <a:rPr lang="en-US" sz="2400" dirty="0"/>
              <a:t> hyaline cartilage</a:t>
            </a:r>
          </a:p>
          <a:p>
            <a:r>
              <a:rPr lang="en-US" sz="2400" dirty="0"/>
              <a:t>		d) </a:t>
            </a:r>
            <a:r>
              <a:rPr lang="en-US" sz="2400" b="1" dirty="0"/>
              <a:t>synovial fluid</a:t>
            </a:r>
            <a:r>
              <a:rPr lang="en-US" sz="2400" dirty="0"/>
              <a:t> – slippery lubricant</a:t>
            </a:r>
          </a:p>
          <a:p>
            <a:r>
              <a:rPr lang="en-US" sz="2400" dirty="0"/>
              <a:t>		e) </a:t>
            </a:r>
            <a:r>
              <a:rPr lang="en-US" sz="2400" b="1" dirty="0"/>
              <a:t>meniscus</a:t>
            </a:r>
            <a:r>
              <a:rPr lang="en-US" sz="2400" dirty="0"/>
              <a:t>- pad of cartilage between articulating 		bones. Absorbs shock and pressure. Distributes </a:t>
            </a:r>
            <a:r>
              <a:rPr lang="en-US" sz="2400" dirty="0" smtClean="0"/>
              <a:t>force</a:t>
            </a:r>
            <a:r>
              <a:rPr lang="en-US" sz="2400" dirty="0"/>
              <a:t>.</a:t>
            </a:r>
          </a:p>
          <a:p>
            <a:r>
              <a:rPr lang="en-US" sz="2400" dirty="0"/>
              <a:t>		f) accessory structures:</a:t>
            </a:r>
          </a:p>
          <a:p>
            <a:r>
              <a:rPr lang="en-US" sz="2400" dirty="0"/>
              <a:t>			1)tendons , ligaments help stabilize joint; form 			joint capsule</a:t>
            </a:r>
          </a:p>
          <a:p>
            <a:r>
              <a:rPr lang="en-US" sz="2400" dirty="0"/>
              <a:t>			2) </a:t>
            </a:r>
            <a:r>
              <a:rPr lang="en-US" sz="2400" dirty="0" err="1"/>
              <a:t>bursae</a:t>
            </a:r>
            <a:r>
              <a:rPr lang="en-US" sz="2400" dirty="0"/>
              <a:t>, </a:t>
            </a:r>
            <a:r>
              <a:rPr lang="en-US" sz="2400" dirty="0" err="1"/>
              <a:t>tensheathes</a:t>
            </a:r>
            <a:r>
              <a:rPr lang="en-US" sz="2400" dirty="0"/>
              <a:t>: synovial membrane 	secretes synovial fluid; lubricates, cushions. </a:t>
            </a:r>
          </a:p>
          <a:p>
            <a:r>
              <a:rPr lang="en-US" sz="2400" dirty="0"/>
              <a:t>		</a:t>
            </a:r>
          </a:p>
          <a:p>
            <a:r>
              <a:rPr lang="en-US" sz="2400" dirty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houlder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599"/>
            <a:ext cx="9376841" cy="716553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82</Words>
  <Application>Microsoft Office PowerPoint</Application>
  <PresentationFormat>On-screen Show (4:3)</PresentationFormat>
  <Paragraphs>107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Articulations </vt:lpstr>
      <vt:lpstr>Chapter 11 Joints</vt:lpstr>
      <vt:lpstr>Fibrous joints</vt:lpstr>
      <vt:lpstr>Cartilagenous Joints</vt:lpstr>
      <vt:lpstr>Synovial Joints</vt:lpstr>
      <vt:lpstr>PowerPoint Presentation</vt:lpstr>
      <vt:lpstr>PowerPoint Presentation</vt:lpstr>
      <vt:lpstr>Chapter 11 Joints</vt:lpstr>
      <vt:lpstr>PowerPoint Presentation</vt:lpstr>
      <vt:lpstr>PowerPoint Presentation</vt:lpstr>
      <vt:lpstr>PowerPoint Presentation</vt:lpstr>
      <vt:lpstr>Chapter 9 Joints</vt:lpstr>
      <vt:lpstr>Joints to know 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Articulations Chapter 11</dc:title>
  <dc:creator>phillipsmaryann</dc:creator>
  <cp:lastModifiedBy>Phillips, Maryann</cp:lastModifiedBy>
  <cp:revision>17</cp:revision>
  <dcterms:created xsi:type="dcterms:W3CDTF">2011-03-10T13:22:44Z</dcterms:created>
  <dcterms:modified xsi:type="dcterms:W3CDTF">2015-01-05T16:06:42Z</dcterms:modified>
</cp:coreProperties>
</file>